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media/image1.jpeg" ContentType="image/jpeg"/>
  <Override PartName="/ppt/media/image2.jpeg" ContentType="image/jpeg"/>
  <Override PartName="/ppt/media/image3.jpeg" ContentType="image/jpeg"/>
  <Override PartName="/ppt/media/image4.jpeg" ContentType="image/jpeg"/>
  <Override PartName="/ppt/media/image5.jpeg" ContentType="image/jpeg"/>
  <Override PartName="/ppt/media/image6.jpeg" ContentType="image/jpeg"/>
  <Override PartName="/ppt/media/image7.jpeg" ContentType="image/jpeg"/>
  <Override PartName="/ppt/media/image8.jpeg" ContentType="image/jpeg"/>
  <Override PartName="/ppt/media/image9.jpeg" ContentType="image/jpeg"/>
  <Override PartName="/ppt/media/image10.jpeg" ContentType="image/jpeg"/>
  <Override PartName="/ppt/media/image11.jpeg" ContentType="image/jpeg"/>
  <Override PartName="/ppt/media/image12.jpeg" ContentType="image/jpeg"/>
  <Override PartName="/ppt/media/image13.jpeg" ContentType="image/jpeg"/>
  <Override PartName="/ppt/media/image14.jpeg" ContentType="image/jpeg"/>
  <Override PartName="/ppt/media/image15.jpeg" ContentType="image/jpeg"/>
  <Override PartName="/ppt/media/image16.jpeg" ContentType="image/jpeg"/>
  <Override PartName="/ppt/media/image17.jpeg" ContentType="image/jpeg"/>
  <Override PartName="/ppt/media/image18.jpeg" ContentType="image/jpeg"/>
  <Override PartName="/ppt/media/image19.jpeg" ContentType="image/jpeg"/>
  <Override PartName="/ppt/media/image20.jpeg" ContentType="image/jpeg"/>
  <Override PartName="/ppt/media/image21.jpeg" ContentType="image/jpeg"/>
  <Override PartName="/ppt/media/image22.jpeg" ContentType="image/jpeg"/>
  <Override PartName="/ppt/media/image23.jpeg" ContentType="image/jpeg"/>
  <Override PartName="/ppt/media/image24.jpeg" ContentType="image/jpeg"/>
  <Override PartName="/ppt/media/image25.jpeg" ContentType="image/jpeg"/>
  <Override PartName="/ppt/media/image26.jpeg" ContentType="image/jpeg"/>
  <Override PartName="/ppt/media/image27.jpeg" ContentType="image/jpeg"/>
  <Override PartName="/ppt/media/image28.jpeg" ContentType="image/jpeg"/>
  <Override PartName="/ppt/media/image29.jpeg" ContentType="image/jpeg"/>
  <Override PartName="/ppt/media/image30.jpeg" ContentType="image/jpeg"/>
  <Override PartName="/ppt/media/image31.jpeg" ContentType="image/jpeg"/>
  <Override PartName="/ppt/media/image32.jpeg" ContentType="image/jpeg"/>
  <Override PartName="/ppt/media/image33.jpeg" ContentType="image/jpeg"/>
  <Override PartName="/ppt/media/image34.jpeg" ContentType="image/jpeg"/>
  <Override PartName="/ppt/media/image35.jpeg" ContentType="image/jpeg"/>
  <Override PartName="/ppt/media/image36.jpeg" ContentType="image/jpeg"/>
  <Override PartName="/ppt/media/image37.jpeg" ContentType="image/jpeg"/>
  <Override PartName="/ppt/media/image38.jpeg" ContentType="image/jpeg"/>
  <Override PartName="/ppt/media/image39.jpeg" ContentType="image/jpeg"/>
  <Override PartName="/ppt/media/image40.jpeg" ContentType="image/jpeg"/>
  <Override PartName="/ppt/media/image41.jpeg" ContentType="image/jpeg"/>
  <Override PartName="/ppt/media/image42.jpeg" ContentType="image/jpeg"/>
  <Override PartName="/ppt/media/image43.jpeg" ContentType="image/jpeg"/>
  <Override PartName="/ppt/media/image44.jpeg" ContentType="image/jpeg"/>
  <Override PartName="/ppt/media/image45.jpeg" ContentType="image/jpeg"/>
  <Override PartName="/ppt/media/image46.jpeg" ContentType="image/jpeg"/>
  <Override PartName="/ppt/media/image47.jpeg" ContentType="image/jpeg"/>
  <Override PartName="/ppt/media/image48.jpeg" ContentType="image/jpeg"/>
  <Override PartName="/ppt/media/image49.jpeg" ContentType="image/jpeg"/>
  <Override PartName="/ppt/media/image50.jpeg" ContentType="image/jpeg"/>
  <Override PartName="/ppt/media/image51.jpeg" ContentType="image/jpeg"/>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 id="279" r:id="rId31"/>
    <p:sldId id="280" r:id="rId32"/>
    <p:sldId id="281" r:id="rId33"/>
    <p:sldId id="282" r:id="rId34"/>
    <p:sldId id="283" r:id="rId35"/>
    <p:sldId id="284" r:id="rId36"/>
    <p:sldId id="285" r:id="rId37"/>
    <p:sldId id="286" r:id="rId38"/>
    <p:sldId id="287" r:id="rId39"/>
    <p:sldId id="288" r:id="rId40"/>
    <p:sldId id="289" r:id="rId41"/>
    <p:sldId id="290" r:id="rId42"/>
    <p:sldId id="291" r:id="rId43"/>
    <p:sldId id="292" r:id="rId44"/>
    <p:sldId id="293" r:id="rId45"/>
    <p:sldId id="294" r:id="rId46"/>
    <p:sldId id="295" r:id="rId47"/>
    <p:sldId id="296" r:id="rId48"/>
    <p:sldId id="297" r:id="rId49"/>
    <p:sldId id="298" r:id="rId50"/>
    <p:sldId id="299" r:id="rId51"/>
    <p:sldId id="300" r:id="rId52"/>
    <p:sldId id="301" r:id="rId53"/>
    <p:sldId id="302" r:id="rId54"/>
    <p:sldId id="303" r:id="rId55"/>
    <p:sldId id="304" r:id="rId56"/>
    <p:sldId id="305" r:id="rId57"/>
    <p:sldId id="306" r:id="rId58"/>
    <p:sldId id="307" r:id="rId59"/>
    <p:sldId id="308" r:id="rId60"/>
    <p:sldId id="309" r:id="rId61"/>
    <p:sldId id="310" r:id="rId62"/>
    <p:sldId id="311" r:id="rId63"/>
    <p:sldId id="312" r:id="rId64"/>
    <p:sldId id="313" r:id="rId65"/>
    <p:sldId id="314" r:id="rId66"/>
  </p:sldIdLst>
  <p:sldSz cx="9144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b="0" baseline="0" cap="none" i="1" spc="0" strike="noStrike" sz="2400" u="none" kumimoji="0" normalizeH="0">
        <a:ln>
          <a:noFill/>
        </a:ln>
        <a:solidFill>
          <a:srgbClr val="999999"/>
        </a:solidFill>
        <a:effectLst/>
        <a:uFillTx/>
        <a:latin typeface="+mj-lt"/>
        <a:ea typeface="+mj-ea"/>
        <a:cs typeface="+mj-cs"/>
        <a:sym typeface="Helvetica"/>
      </a:defRPr>
    </a:lvl1pPr>
    <a:lvl2pPr marL="0" marR="0" indent="0" algn="l" defTabSz="914400" rtl="0" fontAlgn="auto" latinLnBrk="0" hangingPunct="0">
      <a:lnSpc>
        <a:spcPct val="100000"/>
      </a:lnSpc>
      <a:spcBef>
        <a:spcPts val="0"/>
      </a:spcBef>
      <a:spcAft>
        <a:spcPts val="0"/>
      </a:spcAft>
      <a:buClrTx/>
      <a:buSzTx/>
      <a:buFontTx/>
      <a:buNone/>
      <a:tabLst/>
      <a:defRPr b="0" baseline="0" cap="none" i="1" spc="0" strike="noStrike" sz="2400" u="none" kumimoji="0" normalizeH="0">
        <a:ln>
          <a:noFill/>
        </a:ln>
        <a:solidFill>
          <a:srgbClr val="999999"/>
        </a:solidFill>
        <a:effectLst/>
        <a:uFillTx/>
        <a:latin typeface="+mj-lt"/>
        <a:ea typeface="+mj-ea"/>
        <a:cs typeface="+mj-cs"/>
        <a:sym typeface="Helvetica"/>
      </a:defRPr>
    </a:lvl2pPr>
    <a:lvl3pPr marL="0" marR="0" indent="0" algn="l" defTabSz="914400" rtl="0" fontAlgn="auto" latinLnBrk="0" hangingPunct="0">
      <a:lnSpc>
        <a:spcPct val="100000"/>
      </a:lnSpc>
      <a:spcBef>
        <a:spcPts val="0"/>
      </a:spcBef>
      <a:spcAft>
        <a:spcPts val="0"/>
      </a:spcAft>
      <a:buClrTx/>
      <a:buSzTx/>
      <a:buFontTx/>
      <a:buNone/>
      <a:tabLst/>
      <a:defRPr b="0" baseline="0" cap="none" i="1" spc="0" strike="noStrike" sz="2400" u="none" kumimoji="0" normalizeH="0">
        <a:ln>
          <a:noFill/>
        </a:ln>
        <a:solidFill>
          <a:srgbClr val="999999"/>
        </a:solidFill>
        <a:effectLst/>
        <a:uFillTx/>
        <a:latin typeface="+mj-lt"/>
        <a:ea typeface="+mj-ea"/>
        <a:cs typeface="+mj-cs"/>
        <a:sym typeface="Helvetica"/>
      </a:defRPr>
    </a:lvl3pPr>
    <a:lvl4pPr marL="0" marR="0" indent="0" algn="l" defTabSz="914400" rtl="0" fontAlgn="auto" latinLnBrk="0" hangingPunct="0">
      <a:lnSpc>
        <a:spcPct val="100000"/>
      </a:lnSpc>
      <a:spcBef>
        <a:spcPts val="0"/>
      </a:spcBef>
      <a:spcAft>
        <a:spcPts val="0"/>
      </a:spcAft>
      <a:buClrTx/>
      <a:buSzTx/>
      <a:buFontTx/>
      <a:buNone/>
      <a:tabLst/>
      <a:defRPr b="0" baseline="0" cap="none" i="1" spc="0" strike="noStrike" sz="2400" u="none" kumimoji="0" normalizeH="0">
        <a:ln>
          <a:noFill/>
        </a:ln>
        <a:solidFill>
          <a:srgbClr val="999999"/>
        </a:solidFill>
        <a:effectLst/>
        <a:uFillTx/>
        <a:latin typeface="+mj-lt"/>
        <a:ea typeface="+mj-ea"/>
        <a:cs typeface="+mj-cs"/>
        <a:sym typeface="Helvetica"/>
      </a:defRPr>
    </a:lvl4pPr>
    <a:lvl5pPr marL="0" marR="0" indent="0" algn="l" defTabSz="914400" rtl="0" fontAlgn="auto" latinLnBrk="0" hangingPunct="0">
      <a:lnSpc>
        <a:spcPct val="100000"/>
      </a:lnSpc>
      <a:spcBef>
        <a:spcPts val="0"/>
      </a:spcBef>
      <a:spcAft>
        <a:spcPts val="0"/>
      </a:spcAft>
      <a:buClrTx/>
      <a:buSzTx/>
      <a:buFontTx/>
      <a:buNone/>
      <a:tabLst/>
      <a:defRPr b="0" baseline="0" cap="none" i="1" spc="0" strike="noStrike" sz="2400" u="none" kumimoji="0" normalizeH="0">
        <a:ln>
          <a:noFill/>
        </a:ln>
        <a:solidFill>
          <a:srgbClr val="999999"/>
        </a:solidFill>
        <a:effectLst/>
        <a:uFillTx/>
        <a:latin typeface="+mj-lt"/>
        <a:ea typeface="+mj-ea"/>
        <a:cs typeface="+mj-cs"/>
        <a:sym typeface="Helvetica"/>
      </a:defRPr>
    </a:lvl5pPr>
    <a:lvl6pPr marL="0" marR="0" indent="0" algn="l" defTabSz="914400" rtl="0" fontAlgn="auto" latinLnBrk="0" hangingPunct="0">
      <a:lnSpc>
        <a:spcPct val="100000"/>
      </a:lnSpc>
      <a:spcBef>
        <a:spcPts val="0"/>
      </a:spcBef>
      <a:spcAft>
        <a:spcPts val="0"/>
      </a:spcAft>
      <a:buClrTx/>
      <a:buSzTx/>
      <a:buFontTx/>
      <a:buNone/>
      <a:tabLst/>
      <a:defRPr b="0" baseline="0" cap="none" i="1" spc="0" strike="noStrike" sz="2400" u="none" kumimoji="0" normalizeH="0">
        <a:ln>
          <a:noFill/>
        </a:ln>
        <a:solidFill>
          <a:srgbClr val="999999"/>
        </a:solidFill>
        <a:effectLst/>
        <a:uFillTx/>
        <a:latin typeface="+mj-lt"/>
        <a:ea typeface="+mj-ea"/>
        <a:cs typeface="+mj-cs"/>
        <a:sym typeface="Helvetica"/>
      </a:defRPr>
    </a:lvl6pPr>
    <a:lvl7pPr marL="0" marR="0" indent="0" algn="l" defTabSz="914400" rtl="0" fontAlgn="auto" latinLnBrk="0" hangingPunct="0">
      <a:lnSpc>
        <a:spcPct val="100000"/>
      </a:lnSpc>
      <a:spcBef>
        <a:spcPts val="0"/>
      </a:spcBef>
      <a:spcAft>
        <a:spcPts val="0"/>
      </a:spcAft>
      <a:buClrTx/>
      <a:buSzTx/>
      <a:buFontTx/>
      <a:buNone/>
      <a:tabLst/>
      <a:defRPr b="0" baseline="0" cap="none" i="1" spc="0" strike="noStrike" sz="2400" u="none" kumimoji="0" normalizeH="0">
        <a:ln>
          <a:noFill/>
        </a:ln>
        <a:solidFill>
          <a:srgbClr val="999999"/>
        </a:solidFill>
        <a:effectLst/>
        <a:uFillTx/>
        <a:latin typeface="+mj-lt"/>
        <a:ea typeface="+mj-ea"/>
        <a:cs typeface="+mj-cs"/>
        <a:sym typeface="Helvetica"/>
      </a:defRPr>
    </a:lvl7pPr>
    <a:lvl8pPr marL="0" marR="0" indent="0" algn="l" defTabSz="914400" rtl="0" fontAlgn="auto" latinLnBrk="0" hangingPunct="0">
      <a:lnSpc>
        <a:spcPct val="100000"/>
      </a:lnSpc>
      <a:spcBef>
        <a:spcPts val="0"/>
      </a:spcBef>
      <a:spcAft>
        <a:spcPts val="0"/>
      </a:spcAft>
      <a:buClrTx/>
      <a:buSzTx/>
      <a:buFontTx/>
      <a:buNone/>
      <a:tabLst/>
      <a:defRPr b="0" baseline="0" cap="none" i="1" spc="0" strike="noStrike" sz="2400" u="none" kumimoji="0" normalizeH="0">
        <a:ln>
          <a:noFill/>
        </a:ln>
        <a:solidFill>
          <a:srgbClr val="999999"/>
        </a:solidFill>
        <a:effectLst/>
        <a:uFillTx/>
        <a:latin typeface="+mj-lt"/>
        <a:ea typeface="+mj-ea"/>
        <a:cs typeface="+mj-cs"/>
        <a:sym typeface="Helvetica"/>
      </a:defRPr>
    </a:lvl8pPr>
    <a:lvl9pPr marL="0" marR="0" indent="0" algn="l" defTabSz="914400" rtl="0" fontAlgn="auto" latinLnBrk="0" hangingPunct="0">
      <a:lnSpc>
        <a:spcPct val="100000"/>
      </a:lnSpc>
      <a:spcBef>
        <a:spcPts val="0"/>
      </a:spcBef>
      <a:spcAft>
        <a:spcPts val="0"/>
      </a:spcAft>
      <a:buClrTx/>
      <a:buSzTx/>
      <a:buFontTx/>
      <a:buNone/>
      <a:tabLst/>
      <a:defRPr b="0" baseline="0" cap="none" i="1" spc="0" strike="noStrike" sz="2400" u="none" kumimoji="0" normalizeH="0">
        <a:ln>
          <a:noFill/>
        </a:ln>
        <a:solidFill>
          <a:srgbClr val="999999"/>
        </a:solidFill>
        <a:effectLst/>
        <a:uFillTx/>
        <a:latin typeface="+mj-lt"/>
        <a:ea typeface="+mj-ea"/>
        <a:cs typeface="+mj-cs"/>
        <a:sym typeface="Helvetica"/>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ajor">
          <a:srgbClr val="999999"/>
        </a:fontRef>
        <a:srgbClr val="999999"/>
      </a:tcTxStyle>
      <a:tcStyle>
        <a:tcBdr>
          <a:left>
            <a:ln w="12700" cap="flat">
              <a:solidFill>
                <a:srgbClr val="000099"/>
              </a:solidFill>
              <a:prstDash val="solid"/>
              <a:round/>
            </a:ln>
          </a:left>
          <a:right>
            <a:ln w="12700" cap="flat">
              <a:solidFill>
                <a:srgbClr val="000099"/>
              </a:solidFill>
              <a:prstDash val="solid"/>
              <a:round/>
            </a:ln>
          </a:right>
          <a:top>
            <a:ln w="12700" cap="flat">
              <a:solidFill>
                <a:srgbClr val="000099"/>
              </a:solidFill>
              <a:prstDash val="solid"/>
              <a:round/>
            </a:ln>
          </a:top>
          <a:bottom>
            <a:ln w="12700" cap="flat">
              <a:solidFill>
                <a:srgbClr val="000099"/>
              </a:solidFill>
              <a:prstDash val="solid"/>
              <a:round/>
            </a:ln>
          </a:bottom>
          <a:insideH>
            <a:ln w="12700" cap="flat">
              <a:solidFill>
                <a:srgbClr val="000099"/>
              </a:solidFill>
              <a:prstDash val="solid"/>
              <a:round/>
            </a:ln>
          </a:insideH>
          <a:insideV>
            <a:ln w="12700" cap="flat">
              <a:solidFill>
                <a:srgbClr val="000099"/>
              </a:solidFill>
              <a:prstDash val="solid"/>
              <a:round/>
            </a:ln>
          </a:insideV>
        </a:tcBdr>
        <a:fill>
          <a:solidFill>
            <a:srgbClr val="CCD2FF"/>
          </a:solidFill>
        </a:fill>
      </a:tcStyle>
    </a:wholeTbl>
    <a:band2H>
      <a:tcTxStyle b="def" i="def"/>
      <a:tcStyle>
        <a:tcBdr/>
        <a:fill>
          <a:solidFill>
            <a:srgbClr val="E7EAFF"/>
          </a:solidFill>
        </a:fill>
      </a:tcStyle>
    </a:band2H>
    <a:firstCol>
      <a:tcTxStyle b="on" i="off">
        <a:fontRef idx="major">
          <a:srgbClr val="000099"/>
        </a:fontRef>
        <a:srgbClr val="000099"/>
      </a:tcTxStyle>
      <a:tcStyle>
        <a:tcBdr>
          <a:left>
            <a:ln w="12700" cap="flat">
              <a:solidFill>
                <a:srgbClr val="000099"/>
              </a:solidFill>
              <a:prstDash val="solid"/>
              <a:round/>
            </a:ln>
          </a:left>
          <a:right>
            <a:ln w="12700" cap="flat">
              <a:solidFill>
                <a:srgbClr val="000099"/>
              </a:solidFill>
              <a:prstDash val="solid"/>
              <a:round/>
            </a:ln>
          </a:right>
          <a:top>
            <a:ln w="12700" cap="flat">
              <a:solidFill>
                <a:srgbClr val="000099"/>
              </a:solidFill>
              <a:prstDash val="solid"/>
              <a:round/>
            </a:ln>
          </a:top>
          <a:bottom>
            <a:ln w="12700" cap="flat">
              <a:solidFill>
                <a:srgbClr val="000099"/>
              </a:solidFill>
              <a:prstDash val="solid"/>
              <a:round/>
            </a:ln>
          </a:bottom>
          <a:insideH>
            <a:ln w="12700" cap="flat">
              <a:solidFill>
                <a:srgbClr val="000099"/>
              </a:solidFill>
              <a:prstDash val="solid"/>
              <a:round/>
            </a:ln>
          </a:insideH>
          <a:insideV>
            <a:ln w="12700" cap="flat">
              <a:solidFill>
                <a:srgbClr val="000099"/>
              </a:solidFill>
              <a:prstDash val="solid"/>
              <a:round/>
            </a:ln>
          </a:insideV>
        </a:tcBdr>
        <a:fill>
          <a:solidFill>
            <a:schemeClr val="accent1"/>
          </a:solidFill>
        </a:fill>
      </a:tcStyle>
    </a:firstCol>
    <a:lastRow>
      <a:tcTxStyle b="on" i="off">
        <a:fontRef idx="major">
          <a:srgbClr val="000099"/>
        </a:fontRef>
        <a:srgbClr val="000099"/>
      </a:tcTxStyle>
      <a:tcStyle>
        <a:tcBdr>
          <a:left>
            <a:ln w="12700" cap="flat">
              <a:solidFill>
                <a:srgbClr val="000099"/>
              </a:solidFill>
              <a:prstDash val="solid"/>
              <a:round/>
            </a:ln>
          </a:left>
          <a:right>
            <a:ln w="12700" cap="flat">
              <a:solidFill>
                <a:srgbClr val="000099"/>
              </a:solidFill>
              <a:prstDash val="solid"/>
              <a:round/>
            </a:ln>
          </a:right>
          <a:top>
            <a:ln w="38100" cap="flat">
              <a:solidFill>
                <a:srgbClr val="000099"/>
              </a:solidFill>
              <a:prstDash val="solid"/>
              <a:round/>
            </a:ln>
          </a:top>
          <a:bottom>
            <a:ln w="12700" cap="flat">
              <a:solidFill>
                <a:srgbClr val="000099"/>
              </a:solidFill>
              <a:prstDash val="solid"/>
              <a:round/>
            </a:ln>
          </a:bottom>
          <a:insideH>
            <a:ln w="12700" cap="flat">
              <a:solidFill>
                <a:srgbClr val="000099"/>
              </a:solidFill>
              <a:prstDash val="solid"/>
              <a:round/>
            </a:ln>
          </a:insideH>
          <a:insideV>
            <a:ln w="12700" cap="flat">
              <a:solidFill>
                <a:srgbClr val="000099"/>
              </a:solidFill>
              <a:prstDash val="solid"/>
              <a:round/>
            </a:ln>
          </a:insideV>
        </a:tcBdr>
        <a:fill>
          <a:solidFill>
            <a:schemeClr val="accent1"/>
          </a:solidFill>
        </a:fill>
      </a:tcStyle>
    </a:lastRow>
    <a:firstRow>
      <a:tcTxStyle b="on" i="off">
        <a:fontRef idx="major">
          <a:srgbClr val="000099"/>
        </a:fontRef>
        <a:srgbClr val="000099"/>
      </a:tcTxStyle>
      <a:tcStyle>
        <a:tcBdr>
          <a:left>
            <a:ln w="12700" cap="flat">
              <a:solidFill>
                <a:srgbClr val="000099"/>
              </a:solidFill>
              <a:prstDash val="solid"/>
              <a:round/>
            </a:ln>
          </a:left>
          <a:right>
            <a:ln w="12700" cap="flat">
              <a:solidFill>
                <a:srgbClr val="000099"/>
              </a:solidFill>
              <a:prstDash val="solid"/>
              <a:round/>
            </a:ln>
          </a:right>
          <a:top>
            <a:ln w="12700" cap="flat">
              <a:solidFill>
                <a:srgbClr val="000099"/>
              </a:solidFill>
              <a:prstDash val="solid"/>
              <a:round/>
            </a:ln>
          </a:top>
          <a:bottom>
            <a:ln w="38100" cap="flat">
              <a:solidFill>
                <a:srgbClr val="000099"/>
              </a:solidFill>
              <a:prstDash val="solid"/>
              <a:round/>
            </a:ln>
          </a:bottom>
          <a:insideH>
            <a:ln w="12700" cap="flat">
              <a:solidFill>
                <a:srgbClr val="000099"/>
              </a:solidFill>
              <a:prstDash val="solid"/>
              <a:round/>
            </a:ln>
          </a:insideH>
          <a:insideV>
            <a:ln w="12700" cap="flat">
              <a:solidFill>
                <a:srgbClr val="000099"/>
              </a:solidFill>
              <a:prstDash val="solid"/>
              <a:round/>
            </a:ln>
          </a:insideV>
        </a:tcBdr>
        <a:fill>
          <a:solidFill>
            <a:schemeClr val="accent1"/>
          </a:solidFill>
        </a:fill>
      </a:tcStyle>
    </a:firstRow>
  </a:tblStyle>
  <a:tblStyle styleId="{C7B018BB-80A7-4F77-B60F-C8B233D01FF8}" styleName="">
    <a:tblBg/>
    <a:wholeTbl>
      <a:tcTxStyle b="off" i="off">
        <a:fontRef idx="major">
          <a:srgbClr val="999999"/>
        </a:fontRef>
        <a:srgbClr val="999999"/>
      </a:tcTxStyle>
      <a:tcStyle>
        <a:tcBdr>
          <a:left>
            <a:ln w="12700" cap="flat">
              <a:solidFill>
                <a:srgbClr val="000099"/>
              </a:solidFill>
              <a:prstDash val="solid"/>
              <a:round/>
            </a:ln>
          </a:left>
          <a:right>
            <a:ln w="12700" cap="flat">
              <a:solidFill>
                <a:srgbClr val="000099"/>
              </a:solidFill>
              <a:prstDash val="solid"/>
              <a:round/>
            </a:ln>
          </a:right>
          <a:top>
            <a:ln w="12700" cap="flat">
              <a:solidFill>
                <a:srgbClr val="000099"/>
              </a:solidFill>
              <a:prstDash val="solid"/>
              <a:round/>
            </a:ln>
          </a:top>
          <a:bottom>
            <a:ln w="12700" cap="flat">
              <a:solidFill>
                <a:srgbClr val="000099"/>
              </a:solidFill>
              <a:prstDash val="solid"/>
              <a:round/>
            </a:ln>
          </a:bottom>
          <a:insideH>
            <a:ln w="12700" cap="flat">
              <a:solidFill>
                <a:srgbClr val="000099"/>
              </a:solidFill>
              <a:prstDash val="solid"/>
              <a:round/>
            </a:ln>
          </a:insideH>
          <a:insideV>
            <a:ln w="12700" cap="flat">
              <a:solidFill>
                <a:srgbClr val="000099"/>
              </a:solidFill>
              <a:prstDash val="solid"/>
              <a:round/>
            </a:ln>
          </a:insideV>
        </a:tcBdr>
        <a:fill>
          <a:solidFill>
            <a:srgbClr val="DEE7D0"/>
          </a:solidFill>
        </a:fill>
      </a:tcStyle>
    </a:wholeTbl>
    <a:band2H>
      <a:tcTxStyle b="def" i="def"/>
      <a:tcStyle>
        <a:tcBdr/>
        <a:fill>
          <a:solidFill>
            <a:srgbClr val="EFF3E9"/>
          </a:solidFill>
        </a:fill>
      </a:tcStyle>
    </a:band2H>
    <a:firstCol>
      <a:tcTxStyle b="on" i="off">
        <a:fontRef idx="major">
          <a:srgbClr val="000099"/>
        </a:fontRef>
        <a:srgbClr val="000099"/>
      </a:tcTxStyle>
      <a:tcStyle>
        <a:tcBdr>
          <a:left>
            <a:ln w="12700" cap="flat">
              <a:solidFill>
                <a:srgbClr val="000099"/>
              </a:solidFill>
              <a:prstDash val="solid"/>
              <a:round/>
            </a:ln>
          </a:left>
          <a:right>
            <a:ln w="12700" cap="flat">
              <a:solidFill>
                <a:srgbClr val="000099"/>
              </a:solidFill>
              <a:prstDash val="solid"/>
              <a:round/>
            </a:ln>
          </a:right>
          <a:top>
            <a:ln w="12700" cap="flat">
              <a:solidFill>
                <a:srgbClr val="000099"/>
              </a:solidFill>
              <a:prstDash val="solid"/>
              <a:round/>
            </a:ln>
          </a:top>
          <a:bottom>
            <a:ln w="12700" cap="flat">
              <a:solidFill>
                <a:srgbClr val="000099"/>
              </a:solidFill>
              <a:prstDash val="solid"/>
              <a:round/>
            </a:ln>
          </a:bottom>
          <a:insideH>
            <a:ln w="12700" cap="flat">
              <a:solidFill>
                <a:srgbClr val="000099"/>
              </a:solidFill>
              <a:prstDash val="solid"/>
              <a:round/>
            </a:ln>
          </a:insideH>
          <a:insideV>
            <a:ln w="12700" cap="flat">
              <a:solidFill>
                <a:srgbClr val="000099"/>
              </a:solidFill>
              <a:prstDash val="solid"/>
              <a:round/>
            </a:ln>
          </a:insideV>
        </a:tcBdr>
        <a:fill>
          <a:solidFill>
            <a:schemeClr val="accent3"/>
          </a:solidFill>
        </a:fill>
      </a:tcStyle>
    </a:firstCol>
    <a:lastRow>
      <a:tcTxStyle b="on" i="off">
        <a:fontRef idx="major">
          <a:srgbClr val="000099"/>
        </a:fontRef>
        <a:srgbClr val="000099"/>
      </a:tcTxStyle>
      <a:tcStyle>
        <a:tcBdr>
          <a:left>
            <a:ln w="12700" cap="flat">
              <a:solidFill>
                <a:srgbClr val="000099"/>
              </a:solidFill>
              <a:prstDash val="solid"/>
              <a:round/>
            </a:ln>
          </a:left>
          <a:right>
            <a:ln w="12700" cap="flat">
              <a:solidFill>
                <a:srgbClr val="000099"/>
              </a:solidFill>
              <a:prstDash val="solid"/>
              <a:round/>
            </a:ln>
          </a:right>
          <a:top>
            <a:ln w="38100" cap="flat">
              <a:solidFill>
                <a:srgbClr val="000099"/>
              </a:solidFill>
              <a:prstDash val="solid"/>
              <a:round/>
            </a:ln>
          </a:top>
          <a:bottom>
            <a:ln w="12700" cap="flat">
              <a:solidFill>
                <a:srgbClr val="000099"/>
              </a:solidFill>
              <a:prstDash val="solid"/>
              <a:round/>
            </a:ln>
          </a:bottom>
          <a:insideH>
            <a:ln w="12700" cap="flat">
              <a:solidFill>
                <a:srgbClr val="000099"/>
              </a:solidFill>
              <a:prstDash val="solid"/>
              <a:round/>
            </a:ln>
          </a:insideH>
          <a:insideV>
            <a:ln w="12700" cap="flat">
              <a:solidFill>
                <a:srgbClr val="000099"/>
              </a:solidFill>
              <a:prstDash val="solid"/>
              <a:round/>
            </a:ln>
          </a:insideV>
        </a:tcBdr>
        <a:fill>
          <a:solidFill>
            <a:schemeClr val="accent3"/>
          </a:solidFill>
        </a:fill>
      </a:tcStyle>
    </a:lastRow>
    <a:firstRow>
      <a:tcTxStyle b="on" i="off">
        <a:fontRef idx="major">
          <a:srgbClr val="000099"/>
        </a:fontRef>
        <a:srgbClr val="000099"/>
      </a:tcTxStyle>
      <a:tcStyle>
        <a:tcBdr>
          <a:left>
            <a:ln w="12700" cap="flat">
              <a:solidFill>
                <a:srgbClr val="000099"/>
              </a:solidFill>
              <a:prstDash val="solid"/>
              <a:round/>
            </a:ln>
          </a:left>
          <a:right>
            <a:ln w="12700" cap="flat">
              <a:solidFill>
                <a:srgbClr val="000099"/>
              </a:solidFill>
              <a:prstDash val="solid"/>
              <a:round/>
            </a:ln>
          </a:right>
          <a:top>
            <a:ln w="12700" cap="flat">
              <a:solidFill>
                <a:srgbClr val="000099"/>
              </a:solidFill>
              <a:prstDash val="solid"/>
              <a:round/>
            </a:ln>
          </a:top>
          <a:bottom>
            <a:ln w="38100" cap="flat">
              <a:solidFill>
                <a:srgbClr val="000099"/>
              </a:solidFill>
              <a:prstDash val="solid"/>
              <a:round/>
            </a:ln>
          </a:bottom>
          <a:insideH>
            <a:ln w="12700" cap="flat">
              <a:solidFill>
                <a:srgbClr val="000099"/>
              </a:solidFill>
              <a:prstDash val="solid"/>
              <a:round/>
            </a:ln>
          </a:insideH>
          <a:insideV>
            <a:ln w="12700" cap="flat">
              <a:solidFill>
                <a:srgbClr val="000099"/>
              </a:solidFill>
              <a:prstDash val="solid"/>
              <a:round/>
            </a:ln>
          </a:insideV>
        </a:tcBdr>
        <a:fill>
          <a:solidFill>
            <a:schemeClr val="accent3"/>
          </a:solidFill>
        </a:fill>
      </a:tcStyle>
    </a:firstRow>
  </a:tblStyle>
  <a:tblStyle styleId="{EEE7283C-3CF3-47DC-8721-378D4A62B228}" styleName="">
    <a:tblBg/>
    <a:wholeTbl>
      <a:tcTxStyle b="off" i="off">
        <a:fontRef idx="major">
          <a:srgbClr val="999999"/>
        </a:fontRef>
        <a:srgbClr val="999999"/>
      </a:tcTxStyle>
      <a:tcStyle>
        <a:tcBdr>
          <a:left>
            <a:ln w="12700" cap="flat">
              <a:solidFill>
                <a:srgbClr val="000099"/>
              </a:solidFill>
              <a:prstDash val="solid"/>
              <a:round/>
            </a:ln>
          </a:left>
          <a:right>
            <a:ln w="12700" cap="flat">
              <a:solidFill>
                <a:srgbClr val="000099"/>
              </a:solidFill>
              <a:prstDash val="solid"/>
              <a:round/>
            </a:ln>
          </a:right>
          <a:top>
            <a:ln w="12700" cap="flat">
              <a:solidFill>
                <a:srgbClr val="000099"/>
              </a:solidFill>
              <a:prstDash val="solid"/>
              <a:round/>
            </a:ln>
          </a:top>
          <a:bottom>
            <a:ln w="12700" cap="flat">
              <a:solidFill>
                <a:srgbClr val="000099"/>
              </a:solidFill>
              <a:prstDash val="solid"/>
              <a:round/>
            </a:ln>
          </a:bottom>
          <a:insideH>
            <a:ln w="12700" cap="flat">
              <a:solidFill>
                <a:srgbClr val="000099"/>
              </a:solidFill>
              <a:prstDash val="solid"/>
              <a:round/>
            </a:ln>
          </a:insideH>
          <a:insideV>
            <a:ln w="12700" cap="flat">
              <a:solidFill>
                <a:srgbClr val="000099"/>
              </a:solidFill>
              <a:prstDash val="solid"/>
              <a:round/>
            </a:ln>
          </a:insideV>
        </a:tcBdr>
        <a:fill>
          <a:solidFill>
            <a:srgbClr val="FCDCCE"/>
          </a:solidFill>
        </a:fill>
      </a:tcStyle>
    </a:wholeTbl>
    <a:band2H>
      <a:tcTxStyle b="def" i="def"/>
      <a:tcStyle>
        <a:tcBdr/>
        <a:fill>
          <a:solidFill>
            <a:srgbClr val="FDEEE8"/>
          </a:solidFill>
        </a:fill>
      </a:tcStyle>
    </a:band2H>
    <a:firstCol>
      <a:tcTxStyle b="on" i="off">
        <a:fontRef idx="major">
          <a:srgbClr val="000099"/>
        </a:fontRef>
        <a:srgbClr val="000099"/>
      </a:tcTxStyle>
      <a:tcStyle>
        <a:tcBdr>
          <a:left>
            <a:ln w="12700" cap="flat">
              <a:solidFill>
                <a:srgbClr val="000099"/>
              </a:solidFill>
              <a:prstDash val="solid"/>
              <a:round/>
            </a:ln>
          </a:left>
          <a:right>
            <a:ln w="12700" cap="flat">
              <a:solidFill>
                <a:srgbClr val="000099"/>
              </a:solidFill>
              <a:prstDash val="solid"/>
              <a:round/>
            </a:ln>
          </a:right>
          <a:top>
            <a:ln w="12700" cap="flat">
              <a:solidFill>
                <a:srgbClr val="000099"/>
              </a:solidFill>
              <a:prstDash val="solid"/>
              <a:round/>
            </a:ln>
          </a:top>
          <a:bottom>
            <a:ln w="12700" cap="flat">
              <a:solidFill>
                <a:srgbClr val="000099"/>
              </a:solidFill>
              <a:prstDash val="solid"/>
              <a:round/>
            </a:ln>
          </a:bottom>
          <a:insideH>
            <a:ln w="12700" cap="flat">
              <a:solidFill>
                <a:srgbClr val="000099"/>
              </a:solidFill>
              <a:prstDash val="solid"/>
              <a:round/>
            </a:ln>
          </a:insideH>
          <a:insideV>
            <a:ln w="12700" cap="flat">
              <a:solidFill>
                <a:srgbClr val="000099"/>
              </a:solidFill>
              <a:prstDash val="solid"/>
              <a:round/>
            </a:ln>
          </a:insideV>
        </a:tcBdr>
        <a:fill>
          <a:solidFill>
            <a:schemeClr val="accent6"/>
          </a:solidFill>
        </a:fill>
      </a:tcStyle>
    </a:firstCol>
    <a:lastRow>
      <a:tcTxStyle b="on" i="off">
        <a:fontRef idx="major">
          <a:srgbClr val="000099"/>
        </a:fontRef>
        <a:srgbClr val="000099"/>
      </a:tcTxStyle>
      <a:tcStyle>
        <a:tcBdr>
          <a:left>
            <a:ln w="12700" cap="flat">
              <a:solidFill>
                <a:srgbClr val="000099"/>
              </a:solidFill>
              <a:prstDash val="solid"/>
              <a:round/>
            </a:ln>
          </a:left>
          <a:right>
            <a:ln w="12700" cap="flat">
              <a:solidFill>
                <a:srgbClr val="000099"/>
              </a:solidFill>
              <a:prstDash val="solid"/>
              <a:round/>
            </a:ln>
          </a:right>
          <a:top>
            <a:ln w="38100" cap="flat">
              <a:solidFill>
                <a:srgbClr val="000099"/>
              </a:solidFill>
              <a:prstDash val="solid"/>
              <a:round/>
            </a:ln>
          </a:top>
          <a:bottom>
            <a:ln w="12700" cap="flat">
              <a:solidFill>
                <a:srgbClr val="000099"/>
              </a:solidFill>
              <a:prstDash val="solid"/>
              <a:round/>
            </a:ln>
          </a:bottom>
          <a:insideH>
            <a:ln w="12700" cap="flat">
              <a:solidFill>
                <a:srgbClr val="000099"/>
              </a:solidFill>
              <a:prstDash val="solid"/>
              <a:round/>
            </a:ln>
          </a:insideH>
          <a:insideV>
            <a:ln w="12700" cap="flat">
              <a:solidFill>
                <a:srgbClr val="000099"/>
              </a:solidFill>
              <a:prstDash val="solid"/>
              <a:round/>
            </a:ln>
          </a:insideV>
        </a:tcBdr>
        <a:fill>
          <a:solidFill>
            <a:schemeClr val="accent6"/>
          </a:solidFill>
        </a:fill>
      </a:tcStyle>
    </a:lastRow>
    <a:firstRow>
      <a:tcTxStyle b="on" i="off">
        <a:fontRef idx="major">
          <a:srgbClr val="000099"/>
        </a:fontRef>
        <a:srgbClr val="000099"/>
      </a:tcTxStyle>
      <a:tcStyle>
        <a:tcBdr>
          <a:left>
            <a:ln w="12700" cap="flat">
              <a:solidFill>
                <a:srgbClr val="000099"/>
              </a:solidFill>
              <a:prstDash val="solid"/>
              <a:round/>
            </a:ln>
          </a:left>
          <a:right>
            <a:ln w="12700" cap="flat">
              <a:solidFill>
                <a:srgbClr val="000099"/>
              </a:solidFill>
              <a:prstDash val="solid"/>
              <a:round/>
            </a:ln>
          </a:right>
          <a:top>
            <a:ln w="12700" cap="flat">
              <a:solidFill>
                <a:srgbClr val="000099"/>
              </a:solidFill>
              <a:prstDash val="solid"/>
              <a:round/>
            </a:ln>
          </a:top>
          <a:bottom>
            <a:ln w="38100" cap="flat">
              <a:solidFill>
                <a:srgbClr val="000099"/>
              </a:solidFill>
              <a:prstDash val="solid"/>
              <a:round/>
            </a:ln>
          </a:bottom>
          <a:insideH>
            <a:ln w="12700" cap="flat">
              <a:solidFill>
                <a:srgbClr val="000099"/>
              </a:solidFill>
              <a:prstDash val="solid"/>
              <a:round/>
            </a:ln>
          </a:insideH>
          <a:insideV>
            <a:ln w="12700" cap="flat">
              <a:solidFill>
                <a:srgbClr val="000099"/>
              </a:solidFill>
              <a:prstDash val="solid"/>
              <a:round/>
            </a:ln>
          </a:insideV>
        </a:tcBdr>
        <a:fill>
          <a:solidFill>
            <a:schemeClr val="accent6"/>
          </a:solidFill>
        </a:fill>
      </a:tcStyle>
    </a:firstRow>
  </a:tblStyle>
  <a:tblStyle styleId="{CF821DB8-F4EB-4A41-A1BA-3FCAFE7338EE}" styleName="">
    <a:tblBg/>
    <a:wholeTbl>
      <a:tcTxStyle b="off" i="off">
        <a:fontRef idx="major">
          <a:srgbClr val="999999"/>
        </a:fontRef>
        <a:srgbClr val="999999"/>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FEFEF"/>
          </a:solidFill>
        </a:fill>
      </a:tcStyle>
    </a:wholeTbl>
    <a:band2H>
      <a:tcTxStyle b="def" i="def"/>
      <a:tcStyle>
        <a:tcBdr/>
        <a:fill>
          <a:solidFill>
            <a:srgbClr val="000099"/>
          </a:solidFill>
        </a:fill>
      </a:tcStyle>
    </a:band2H>
    <a:firstCol>
      <a:tcTxStyle b="on" i="off">
        <a:fontRef idx="major">
          <a:srgbClr val="000099"/>
        </a:fontRef>
        <a:srgbClr val="000099"/>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999999"/>
        </a:fontRef>
        <a:srgbClr val="999999"/>
      </a:tcTxStyle>
      <a:tcStyle>
        <a:tcBdr>
          <a:left>
            <a:ln w="12700" cap="flat">
              <a:noFill/>
              <a:miter lim="400000"/>
            </a:ln>
          </a:left>
          <a:right>
            <a:ln w="12700" cap="flat">
              <a:noFill/>
              <a:miter lim="400000"/>
            </a:ln>
          </a:right>
          <a:top>
            <a:ln w="50800" cap="flat">
              <a:solidFill>
                <a:srgbClr val="999999"/>
              </a:solidFill>
              <a:prstDash val="solid"/>
              <a:round/>
            </a:ln>
          </a:top>
          <a:bottom>
            <a:ln w="25400" cap="flat">
              <a:solidFill>
                <a:srgbClr val="999999"/>
              </a:solidFill>
              <a:prstDash val="solid"/>
              <a:round/>
            </a:ln>
          </a:bottom>
          <a:insideH>
            <a:ln w="12700" cap="flat">
              <a:noFill/>
              <a:miter lim="400000"/>
            </a:ln>
          </a:insideH>
          <a:insideV>
            <a:ln w="12700" cap="flat">
              <a:noFill/>
              <a:miter lim="400000"/>
            </a:ln>
          </a:insideV>
        </a:tcBdr>
        <a:fill>
          <a:solidFill>
            <a:srgbClr val="000099"/>
          </a:solidFill>
        </a:fill>
      </a:tcStyle>
    </a:lastRow>
    <a:firstRow>
      <a:tcTxStyle b="on" i="off">
        <a:fontRef idx="major">
          <a:srgbClr val="000099"/>
        </a:fontRef>
        <a:srgbClr val="000099"/>
      </a:tcTxStyle>
      <a:tcStyle>
        <a:tcBdr>
          <a:left>
            <a:ln w="12700" cap="flat">
              <a:noFill/>
              <a:miter lim="400000"/>
            </a:ln>
          </a:left>
          <a:right>
            <a:ln w="12700" cap="flat">
              <a:noFill/>
              <a:miter lim="400000"/>
            </a:ln>
          </a:right>
          <a:top>
            <a:ln w="25400" cap="flat">
              <a:solidFill>
                <a:srgbClr val="999999"/>
              </a:solidFill>
              <a:prstDash val="solid"/>
              <a:round/>
            </a:ln>
          </a:top>
          <a:bottom>
            <a:ln w="25400" cap="flat">
              <a:solidFill>
                <a:srgbClr val="999999"/>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999999"/>
        </a:fontRef>
        <a:srgbClr val="999999"/>
      </a:tcTxStyle>
      <a:tcStyle>
        <a:tcBdr>
          <a:left>
            <a:ln w="12700" cap="flat">
              <a:solidFill>
                <a:srgbClr val="000099"/>
              </a:solidFill>
              <a:prstDash val="solid"/>
              <a:round/>
            </a:ln>
          </a:left>
          <a:right>
            <a:ln w="12700" cap="flat">
              <a:solidFill>
                <a:srgbClr val="000099"/>
              </a:solidFill>
              <a:prstDash val="solid"/>
              <a:round/>
            </a:ln>
          </a:right>
          <a:top>
            <a:ln w="12700" cap="flat">
              <a:solidFill>
                <a:srgbClr val="000099"/>
              </a:solidFill>
              <a:prstDash val="solid"/>
              <a:round/>
            </a:ln>
          </a:top>
          <a:bottom>
            <a:ln w="12700" cap="flat">
              <a:solidFill>
                <a:srgbClr val="000099"/>
              </a:solidFill>
              <a:prstDash val="solid"/>
              <a:round/>
            </a:ln>
          </a:bottom>
          <a:insideH>
            <a:ln w="12700" cap="flat">
              <a:solidFill>
                <a:srgbClr val="000099"/>
              </a:solidFill>
              <a:prstDash val="solid"/>
              <a:round/>
            </a:ln>
          </a:insideH>
          <a:insideV>
            <a:ln w="12700" cap="flat">
              <a:solidFill>
                <a:srgbClr val="000099"/>
              </a:solidFill>
              <a:prstDash val="solid"/>
              <a:round/>
            </a:ln>
          </a:insideV>
        </a:tcBdr>
        <a:fill>
          <a:solidFill>
            <a:srgbClr val="DDDDDD"/>
          </a:solidFill>
        </a:fill>
      </a:tcStyle>
    </a:wholeTbl>
    <a:band2H>
      <a:tcTxStyle b="def" i="def"/>
      <a:tcStyle>
        <a:tcBdr/>
        <a:fill>
          <a:solidFill>
            <a:srgbClr val="EFEFEF"/>
          </a:solidFill>
        </a:fill>
      </a:tcStyle>
    </a:band2H>
    <a:firstCol>
      <a:tcTxStyle b="on" i="off">
        <a:fontRef idx="major">
          <a:srgbClr val="000099"/>
        </a:fontRef>
        <a:srgbClr val="000099"/>
      </a:tcTxStyle>
      <a:tcStyle>
        <a:tcBdr>
          <a:left>
            <a:ln w="12700" cap="flat">
              <a:solidFill>
                <a:srgbClr val="000099"/>
              </a:solidFill>
              <a:prstDash val="solid"/>
              <a:round/>
            </a:ln>
          </a:left>
          <a:right>
            <a:ln w="12700" cap="flat">
              <a:solidFill>
                <a:srgbClr val="000099"/>
              </a:solidFill>
              <a:prstDash val="solid"/>
              <a:round/>
            </a:ln>
          </a:right>
          <a:top>
            <a:ln w="12700" cap="flat">
              <a:solidFill>
                <a:srgbClr val="000099"/>
              </a:solidFill>
              <a:prstDash val="solid"/>
              <a:round/>
            </a:ln>
          </a:top>
          <a:bottom>
            <a:ln w="12700" cap="flat">
              <a:solidFill>
                <a:srgbClr val="000099"/>
              </a:solidFill>
              <a:prstDash val="solid"/>
              <a:round/>
            </a:ln>
          </a:bottom>
          <a:insideH>
            <a:ln w="12700" cap="flat">
              <a:solidFill>
                <a:srgbClr val="000099"/>
              </a:solidFill>
              <a:prstDash val="solid"/>
              <a:round/>
            </a:ln>
          </a:insideH>
          <a:insideV>
            <a:ln w="12700" cap="flat">
              <a:solidFill>
                <a:srgbClr val="000099"/>
              </a:solidFill>
              <a:prstDash val="solid"/>
              <a:round/>
            </a:ln>
          </a:insideV>
        </a:tcBdr>
        <a:fill>
          <a:solidFill>
            <a:srgbClr val="999999"/>
          </a:solidFill>
        </a:fill>
      </a:tcStyle>
    </a:firstCol>
    <a:lastRow>
      <a:tcTxStyle b="on" i="off">
        <a:fontRef idx="major">
          <a:srgbClr val="000099"/>
        </a:fontRef>
        <a:srgbClr val="000099"/>
      </a:tcTxStyle>
      <a:tcStyle>
        <a:tcBdr>
          <a:left>
            <a:ln w="12700" cap="flat">
              <a:solidFill>
                <a:srgbClr val="000099"/>
              </a:solidFill>
              <a:prstDash val="solid"/>
              <a:round/>
            </a:ln>
          </a:left>
          <a:right>
            <a:ln w="12700" cap="flat">
              <a:solidFill>
                <a:srgbClr val="000099"/>
              </a:solidFill>
              <a:prstDash val="solid"/>
              <a:round/>
            </a:ln>
          </a:right>
          <a:top>
            <a:ln w="38100" cap="flat">
              <a:solidFill>
                <a:srgbClr val="000099"/>
              </a:solidFill>
              <a:prstDash val="solid"/>
              <a:round/>
            </a:ln>
          </a:top>
          <a:bottom>
            <a:ln w="12700" cap="flat">
              <a:solidFill>
                <a:srgbClr val="000099"/>
              </a:solidFill>
              <a:prstDash val="solid"/>
              <a:round/>
            </a:ln>
          </a:bottom>
          <a:insideH>
            <a:ln w="12700" cap="flat">
              <a:solidFill>
                <a:srgbClr val="000099"/>
              </a:solidFill>
              <a:prstDash val="solid"/>
              <a:round/>
            </a:ln>
          </a:insideH>
          <a:insideV>
            <a:ln w="12700" cap="flat">
              <a:solidFill>
                <a:srgbClr val="000099"/>
              </a:solidFill>
              <a:prstDash val="solid"/>
              <a:round/>
            </a:ln>
          </a:insideV>
        </a:tcBdr>
        <a:fill>
          <a:solidFill>
            <a:srgbClr val="999999"/>
          </a:solidFill>
        </a:fill>
      </a:tcStyle>
    </a:lastRow>
    <a:firstRow>
      <a:tcTxStyle b="on" i="off">
        <a:fontRef idx="major">
          <a:srgbClr val="000099"/>
        </a:fontRef>
        <a:srgbClr val="000099"/>
      </a:tcTxStyle>
      <a:tcStyle>
        <a:tcBdr>
          <a:left>
            <a:ln w="12700" cap="flat">
              <a:solidFill>
                <a:srgbClr val="000099"/>
              </a:solidFill>
              <a:prstDash val="solid"/>
              <a:round/>
            </a:ln>
          </a:left>
          <a:right>
            <a:ln w="12700" cap="flat">
              <a:solidFill>
                <a:srgbClr val="000099"/>
              </a:solidFill>
              <a:prstDash val="solid"/>
              <a:round/>
            </a:ln>
          </a:right>
          <a:top>
            <a:ln w="12700" cap="flat">
              <a:solidFill>
                <a:srgbClr val="000099"/>
              </a:solidFill>
              <a:prstDash val="solid"/>
              <a:round/>
            </a:ln>
          </a:top>
          <a:bottom>
            <a:ln w="38100" cap="flat">
              <a:solidFill>
                <a:srgbClr val="000099"/>
              </a:solidFill>
              <a:prstDash val="solid"/>
              <a:round/>
            </a:ln>
          </a:bottom>
          <a:insideH>
            <a:ln w="12700" cap="flat">
              <a:solidFill>
                <a:srgbClr val="000099"/>
              </a:solidFill>
              <a:prstDash val="solid"/>
              <a:round/>
            </a:ln>
          </a:insideH>
          <a:insideV>
            <a:ln w="12700" cap="flat">
              <a:solidFill>
                <a:srgbClr val="000099"/>
              </a:solidFill>
              <a:prstDash val="solid"/>
              <a:round/>
            </a:ln>
          </a:insideV>
        </a:tcBdr>
        <a:fill>
          <a:solidFill>
            <a:srgbClr val="999999"/>
          </a:solidFill>
        </a:fill>
      </a:tcStyle>
    </a:firstRow>
  </a:tblStyle>
  <a:tblStyle styleId="{2708684C-4D16-4618-839F-0558EEFCDFE6}" styleName="">
    <a:tblBg/>
    <a:wholeTbl>
      <a:tcTxStyle b="off" i="off">
        <a:fontRef idx="major">
          <a:srgbClr val="000099"/>
        </a:fontRef>
        <a:srgbClr val="000099"/>
      </a:tcTxStyle>
      <a:tcStyle>
        <a:tcBdr>
          <a:left>
            <a:ln w="12700" cap="flat">
              <a:solidFill>
                <a:srgbClr val="000099"/>
              </a:solidFill>
              <a:prstDash val="solid"/>
              <a:round/>
            </a:ln>
          </a:left>
          <a:right>
            <a:ln w="12700" cap="flat">
              <a:solidFill>
                <a:srgbClr val="000099"/>
              </a:solidFill>
              <a:prstDash val="solid"/>
              <a:round/>
            </a:ln>
          </a:right>
          <a:top>
            <a:ln w="12700" cap="flat">
              <a:solidFill>
                <a:srgbClr val="000099"/>
              </a:solidFill>
              <a:prstDash val="solid"/>
              <a:round/>
            </a:ln>
          </a:top>
          <a:bottom>
            <a:ln w="12700" cap="flat">
              <a:solidFill>
                <a:srgbClr val="000099"/>
              </a:solidFill>
              <a:prstDash val="solid"/>
              <a:round/>
            </a:ln>
          </a:bottom>
          <a:insideH>
            <a:ln w="12700" cap="flat">
              <a:solidFill>
                <a:srgbClr val="000099"/>
              </a:solidFill>
              <a:prstDash val="solid"/>
              <a:round/>
            </a:ln>
          </a:insideH>
          <a:insideV>
            <a:ln w="12700" cap="flat">
              <a:solidFill>
                <a:srgbClr val="000099"/>
              </a:solidFill>
              <a:prstDash val="solid"/>
              <a:round/>
            </a:ln>
          </a:insideV>
        </a:tcBdr>
        <a:fill>
          <a:solidFill>
            <a:srgbClr val="000099">
              <a:alpha val="20000"/>
            </a:srgbClr>
          </a:solidFill>
        </a:fill>
      </a:tcStyle>
    </a:wholeTbl>
    <a:band2H>
      <a:tcTxStyle b="def" i="def"/>
      <a:tcStyle>
        <a:tcBdr/>
        <a:fill>
          <a:solidFill>
            <a:srgbClr val="FFFFFF"/>
          </a:solidFill>
        </a:fill>
      </a:tcStyle>
    </a:band2H>
    <a:firstCol>
      <a:tcTxStyle b="on" i="off">
        <a:fontRef idx="major">
          <a:srgbClr val="000099"/>
        </a:fontRef>
        <a:srgbClr val="000099"/>
      </a:tcTxStyle>
      <a:tcStyle>
        <a:tcBdr>
          <a:left>
            <a:ln w="12700" cap="flat">
              <a:solidFill>
                <a:srgbClr val="000099"/>
              </a:solidFill>
              <a:prstDash val="solid"/>
              <a:round/>
            </a:ln>
          </a:left>
          <a:right>
            <a:ln w="12700" cap="flat">
              <a:solidFill>
                <a:srgbClr val="000099"/>
              </a:solidFill>
              <a:prstDash val="solid"/>
              <a:round/>
            </a:ln>
          </a:right>
          <a:top>
            <a:ln w="12700" cap="flat">
              <a:solidFill>
                <a:srgbClr val="000099"/>
              </a:solidFill>
              <a:prstDash val="solid"/>
              <a:round/>
            </a:ln>
          </a:top>
          <a:bottom>
            <a:ln w="12700" cap="flat">
              <a:solidFill>
                <a:srgbClr val="000099"/>
              </a:solidFill>
              <a:prstDash val="solid"/>
              <a:round/>
            </a:ln>
          </a:bottom>
          <a:insideH>
            <a:ln w="12700" cap="flat">
              <a:solidFill>
                <a:srgbClr val="000099"/>
              </a:solidFill>
              <a:prstDash val="solid"/>
              <a:round/>
            </a:ln>
          </a:insideH>
          <a:insideV>
            <a:ln w="12700" cap="flat">
              <a:solidFill>
                <a:srgbClr val="000099"/>
              </a:solidFill>
              <a:prstDash val="solid"/>
              <a:round/>
            </a:ln>
          </a:insideV>
        </a:tcBdr>
        <a:fill>
          <a:solidFill>
            <a:srgbClr val="000099">
              <a:alpha val="20000"/>
            </a:srgbClr>
          </a:solidFill>
        </a:fill>
      </a:tcStyle>
    </a:firstCol>
    <a:lastRow>
      <a:tcTxStyle b="on" i="off">
        <a:fontRef idx="major">
          <a:srgbClr val="000099"/>
        </a:fontRef>
        <a:srgbClr val="000099"/>
      </a:tcTxStyle>
      <a:tcStyle>
        <a:tcBdr>
          <a:left>
            <a:ln w="12700" cap="flat">
              <a:solidFill>
                <a:srgbClr val="000099"/>
              </a:solidFill>
              <a:prstDash val="solid"/>
              <a:round/>
            </a:ln>
          </a:left>
          <a:right>
            <a:ln w="12700" cap="flat">
              <a:solidFill>
                <a:srgbClr val="000099"/>
              </a:solidFill>
              <a:prstDash val="solid"/>
              <a:round/>
            </a:ln>
          </a:right>
          <a:top>
            <a:ln w="50800" cap="flat">
              <a:solidFill>
                <a:srgbClr val="000099"/>
              </a:solidFill>
              <a:prstDash val="solid"/>
              <a:round/>
            </a:ln>
          </a:top>
          <a:bottom>
            <a:ln w="12700" cap="flat">
              <a:solidFill>
                <a:srgbClr val="000099"/>
              </a:solidFill>
              <a:prstDash val="solid"/>
              <a:round/>
            </a:ln>
          </a:bottom>
          <a:insideH>
            <a:ln w="12700" cap="flat">
              <a:solidFill>
                <a:srgbClr val="000099"/>
              </a:solidFill>
              <a:prstDash val="solid"/>
              <a:round/>
            </a:ln>
          </a:insideH>
          <a:insideV>
            <a:ln w="12700" cap="flat">
              <a:solidFill>
                <a:srgbClr val="000099"/>
              </a:solidFill>
              <a:prstDash val="solid"/>
              <a:round/>
            </a:ln>
          </a:insideV>
        </a:tcBdr>
        <a:fill>
          <a:noFill/>
        </a:fill>
      </a:tcStyle>
    </a:lastRow>
    <a:firstRow>
      <a:tcTxStyle b="on" i="off">
        <a:fontRef idx="major">
          <a:srgbClr val="000099"/>
        </a:fontRef>
        <a:srgbClr val="000099"/>
      </a:tcTxStyle>
      <a:tcStyle>
        <a:tcBdr>
          <a:left>
            <a:ln w="12700" cap="flat">
              <a:solidFill>
                <a:srgbClr val="000099"/>
              </a:solidFill>
              <a:prstDash val="solid"/>
              <a:round/>
            </a:ln>
          </a:left>
          <a:right>
            <a:ln w="12700" cap="flat">
              <a:solidFill>
                <a:srgbClr val="000099"/>
              </a:solidFill>
              <a:prstDash val="solid"/>
              <a:round/>
            </a:ln>
          </a:right>
          <a:top>
            <a:ln w="12700" cap="flat">
              <a:solidFill>
                <a:srgbClr val="000099"/>
              </a:solidFill>
              <a:prstDash val="solid"/>
              <a:round/>
            </a:ln>
          </a:top>
          <a:bottom>
            <a:ln w="25400" cap="flat">
              <a:solidFill>
                <a:srgbClr val="000099"/>
              </a:solidFill>
              <a:prstDash val="solid"/>
              <a:round/>
            </a:ln>
          </a:bottom>
          <a:insideH>
            <a:ln w="12700" cap="flat">
              <a:solidFill>
                <a:srgbClr val="000099"/>
              </a:solidFill>
              <a:prstDash val="solid"/>
              <a:round/>
            </a:ln>
          </a:insideH>
          <a:insideV>
            <a:ln w="12700" cap="flat">
              <a:solidFill>
                <a:srgbClr val="000099"/>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 Id="rId25" Type="http://schemas.openxmlformats.org/officeDocument/2006/relationships/slide" Target="slides/slide18.xml"/><Relationship Id="rId26" Type="http://schemas.openxmlformats.org/officeDocument/2006/relationships/slide" Target="slides/slide19.xml"/><Relationship Id="rId27" Type="http://schemas.openxmlformats.org/officeDocument/2006/relationships/slide" Target="slides/slide20.xml"/><Relationship Id="rId28" Type="http://schemas.openxmlformats.org/officeDocument/2006/relationships/slide" Target="slides/slide21.xml"/><Relationship Id="rId29" Type="http://schemas.openxmlformats.org/officeDocument/2006/relationships/slide" Target="slides/slide22.xml"/><Relationship Id="rId30" Type="http://schemas.openxmlformats.org/officeDocument/2006/relationships/slide" Target="slides/slide23.xml"/><Relationship Id="rId31" Type="http://schemas.openxmlformats.org/officeDocument/2006/relationships/slide" Target="slides/slide24.xml"/><Relationship Id="rId32" Type="http://schemas.openxmlformats.org/officeDocument/2006/relationships/slide" Target="slides/slide25.xml"/><Relationship Id="rId33" Type="http://schemas.openxmlformats.org/officeDocument/2006/relationships/slide" Target="slides/slide26.xml"/><Relationship Id="rId34" Type="http://schemas.openxmlformats.org/officeDocument/2006/relationships/slide" Target="slides/slide27.xml"/><Relationship Id="rId35" Type="http://schemas.openxmlformats.org/officeDocument/2006/relationships/slide" Target="slides/slide28.xml"/><Relationship Id="rId36" Type="http://schemas.openxmlformats.org/officeDocument/2006/relationships/slide" Target="slides/slide29.xml"/><Relationship Id="rId37" Type="http://schemas.openxmlformats.org/officeDocument/2006/relationships/slide" Target="slides/slide30.xml"/><Relationship Id="rId38" Type="http://schemas.openxmlformats.org/officeDocument/2006/relationships/slide" Target="slides/slide31.xml"/><Relationship Id="rId39" Type="http://schemas.openxmlformats.org/officeDocument/2006/relationships/slide" Target="slides/slide32.xml"/><Relationship Id="rId40" Type="http://schemas.openxmlformats.org/officeDocument/2006/relationships/slide" Target="slides/slide33.xml"/><Relationship Id="rId41" Type="http://schemas.openxmlformats.org/officeDocument/2006/relationships/slide" Target="slides/slide34.xml"/><Relationship Id="rId42" Type="http://schemas.openxmlformats.org/officeDocument/2006/relationships/slide" Target="slides/slide35.xml"/><Relationship Id="rId43" Type="http://schemas.openxmlformats.org/officeDocument/2006/relationships/slide" Target="slides/slide36.xml"/><Relationship Id="rId44" Type="http://schemas.openxmlformats.org/officeDocument/2006/relationships/slide" Target="slides/slide37.xml"/><Relationship Id="rId45" Type="http://schemas.openxmlformats.org/officeDocument/2006/relationships/slide" Target="slides/slide38.xml"/><Relationship Id="rId46" Type="http://schemas.openxmlformats.org/officeDocument/2006/relationships/slide" Target="slides/slide39.xml"/><Relationship Id="rId47" Type="http://schemas.openxmlformats.org/officeDocument/2006/relationships/slide" Target="slides/slide40.xml"/><Relationship Id="rId48" Type="http://schemas.openxmlformats.org/officeDocument/2006/relationships/slide" Target="slides/slide41.xml"/><Relationship Id="rId49" Type="http://schemas.openxmlformats.org/officeDocument/2006/relationships/slide" Target="slides/slide42.xml"/><Relationship Id="rId50" Type="http://schemas.openxmlformats.org/officeDocument/2006/relationships/slide" Target="slides/slide43.xml"/><Relationship Id="rId51" Type="http://schemas.openxmlformats.org/officeDocument/2006/relationships/slide" Target="slides/slide44.xml"/><Relationship Id="rId52" Type="http://schemas.openxmlformats.org/officeDocument/2006/relationships/slide" Target="slides/slide45.xml"/><Relationship Id="rId53" Type="http://schemas.openxmlformats.org/officeDocument/2006/relationships/slide" Target="slides/slide46.xml"/><Relationship Id="rId54" Type="http://schemas.openxmlformats.org/officeDocument/2006/relationships/slide" Target="slides/slide47.xml"/><Relationship Id="rId55" Type="http://schemas.openxmlformats.org/officeDocument/2006/relationships/slide" Target="slides/slide48.xml"/><Relationship Id="rId56" Type="http://schemas.openxmlformats.org/officeDocument/2006/relationships/slide" Target="slides/slide49.xml"/><Relationship Id="rId57" Type="http://schemas.openxmlformats.org/officeDocument/2006/relationships/slide" Target="slides/slide50.xml"/><Relationship Id="rId58" Type="http://schemas.openxmlformats.org/officeDocument/2006/relationships/slide" Target="slides/slide51.xml"/><Relationship Id="rId59" Type="http://schemas.openxmlformats.org/officeDocument/2006/relationships/slide" Target="slides/slide52.xml"/><Relationship Id="rId60" Type="http://schemas.openxmlformats.org/officeDocument/2006/relationships/slide" Target="slides/slide53.xml"/><Relationship Id="rId61" Type="http://schemas.openxmlformats.org/officeDocument/2006/relationships/slide" Target="slides/slide54.xml"/><Relationship Id="rId62" Type="http://schemas.openxmlformats.org/officeDocument/2006/relationships/slide" Target="slides/slide55.xml"/><Relationship Id="rId63" Type="http://schemas.openxmlformats.org/officeDocument/2006/relationships/slide" Target="slides/slide56.xml"/><Relationship Id="rId64" Type="http://schemas.openxmlformats.org/officeDocument/2006/relationships/slide" Target="slides/slide57.xml"/><Relationship Id="rId65" Type="http://schemas.openxmlformats.org/officeDocument/2006/relationships/slide" Target="slides/slide58.xml"/><Relationship Id="rId66" Type="http://schemas.openxmlformats.org/officeDocument/2006/relationships/slide" Target="slides/slide59.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72" name="Shape 72"/>
          <p:cNvSpPr/>
          <p:nvPr>
            <p:ph type="sldImg"/>
          </p:nvPr>
        </p:nvSpPr>
        <p:spPr>
          <a:xfrm>
            <a:off x="1143000" y="685800"/>
            <a:ext cx="4572000" cy="3429000"/>
          </a:xfrm>
          <a:prstGeom prst="rect">
            <a:avLst/>
          </a:prstGeom>
        </p:spPr>
        <p:txBody>
          <a:bodyPr/>
          <a:lstStyle/>
          <a:p>
            <a:pPr/>
          </a:p>
        </p:txBody>
      </p:sp>
      <p:sp>
        <p:nvSpPr>
          <p:cNvPr id="73" name="Shape 73"/>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latinLnBrk="0">
      <a:defRPr>
        <a:latin typeface="+mn-lt"/>
        <a:ea typeface="+mn-ea"/>
        <a:cs typeface="+mn-cs"/>
        <a:sym typeface="Helvetica Neue"/>
      </a:defRPr>
    </a:lvl1pPr>
    <a:lvl2pPr indent="228600" latinLnBrk="0">
      <a:defRPr>
        <a:latin typeface="+mn-lt"/>
        <a:ea typeface="+mn-ea"/>
        <a:cs typeface="+mn-cs"/>
        <a:sym typeface="Helvetica Neue"/>
      </a:defRPr>
    </a:lvl2pPr>
    <a:lvl3pPr indent="457200" latinLnBrk="0">
      <a:defRPr>
        <a:latin typeface="+mn-lt"/>
        <a:ea typeface="+mn-ea"/>
        <a:cs typeface="+mn-cs"/>
        <a:sym typeface="Helvetica Neue"/>
      </a:defRPr>
    </a:lvl3pPr>
    <a:lvl4pPr indent="685800" latinLnBrk="0">
      <a:defRPr>
        <a:latin typeface="+mn-lt"/>
        <a:ea typeface="+mn-ea"/>
        <a:cs typeface="+mn-cs"/>
        <a:sym typeface="Helvetica Neue"/>
      </a:defRPr>
    </a:lvl4pPr>
    <a:lvl5pPr indent="914400" latinLnBrk="0">
      <a:defRPr>
        <a:latin typeface="+mn-lt"/>
        <a:ea typeface="+mn-ea"/>
        <a:cs typeface="+mn-cs"/>
        <a:sym typeface="Helvetica Neue"/>
      </a:defRPr>
    </a:lvl5pPr>
    <a:lvl6pPr indent="1143000" latinLnBrk="0">
      <a:defRPr>
        <a:latin typeface="+mn-lt"/>
        <a:ea typeface="+mn-ea"/>
        <a:cs typeface="+mn-cs"/>
        <a:sym typeface="Helvetica Neue"/>
      </a:defRPr>
    </a:lvl6pPr>
    <a:lvl7pPr indent="1371600" latinLnBrk="0">
      <a:defRPr>
        <a:latin typeface="+mn-lt"/>
        <a:ea typeface="+mn-ea"/>
        <a:cs typeface="+mn-cs"/>
        <a:sym typeface="Helvetica Neue"/>
      </a:defRPr>
    </a:lvl7pPr>
    <a:lvl8pPr indent="1600200" latinLnBrk="0">
      <a:defRPr>
        <a:latin typeface="+mn-lt"/>
        <a:ea typeface="+mn-ea"/>
        <a:cs typeface="+mn-cs"/>
        <a:sym typeface="Helvetica Neue"/>
      </a:defRPr>
    </a:lvl8pPr>
    <a:lvl9pPr indent="1828800" latinLnBrk="0">
      <a:defRPr>
        <a:latin typeface="+mn-lt"/>
        <a:ea typeface="+mn-ea"/>
        <a:cs typeface="+mn-cs"/>
        <a:sym typeface="Helvetica Neue"/>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Default">
    <p:spTree>
      <p:nvGrpSpPr>
        <p:cNvPr id="1" name=""/>
        <p:cNvGrpSpPr/>
        <p:nvPr/>
      </p:nvGrpSpPr>
      <p:grpSpPr>
        <a:xfrm>
          <a:off x="0" y="0"/>
          <a:ext cx="0" cy="0"/>
          <a:chOff x="0" y="0"/>
          <a:chExt cx="0" cy="0"/>
        </a:xfrm>
      </p:grpSpPr>
      <p:sp>
        <p:nvSpPr>
          <p:cNvPr id="50" name="Slide Number"/>
          <p:cNvSpPr txBox="1"/>
          <p:nvPr>
            <p:ph type="sldNum" sz="quarter" idx="2"/>
          </p:nvPr>
        </p:nvSpPr>
        <p:spPr>
          <a:xfrm>
            <a:off x="8413147" y="6436586"/>
            <a:ext cx="273654" cy="264253"/>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Default">
    <p:spTree>
      <p:nvGrpSpPr>
        <p:cNvPr id="1" name=""/>
        <p:cNvGrpSpPr/>
        <p:nvPr/>
      </p:nvGrpSpPr>
      <p:grpSpPr>
        <a:xfrm>
          <a:off x="0" y="0"/>
          <a:ext cx="0" cy="0"/>
          <a:chOff x="0" y="0"/>
          <a:chExt cx="0" cy="0"/>
        </a:xfrm>
      </p:grpSpPr>
      <p:sp>
        <p:nvSpPr>
          <p:cNvPr id="57" name="Slide Number"/>
          <p:cNvSpPr txBox="1"/>
          <p:nvPr>
            <p:ph type="sldNum" sz="quarter" idx="2"/>
          </p:nvPr>
        </p:nvSpPr>
        <p:spPr>
          <a:xfrm>
            <a:off x="8413147" y="6436586"/>
            <a:ext cx="273654" cy="264253"/>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and Content">
    <p:spTree>
      <p:nvGrpSpPr>
        <p:cNvPr id="1" name=""/>
        <p:cNvGrpSpPr/>
        <p:nvPr/>
      </p:nvGrpSpPr>
      <p:grpSpPr>
        <a:xfrm>
          <a:off x="0" y="0"/>
          <a:ext cx="0" cy="0"/>
          <a:chOff x="0" y="0"/>
          <a:chExt cx="0" cy="0"/>
        </a:xfrm>
      </p:grpSpPr>
      <p:sp>
        <p:nvSpPr>
          <p:cNvPr id="64" name="Title Text"/>
          <p:cNvSpPr txBox="1"/>
          <p:nvPr>
            <p:ph type="title"/>
          </p:nvPr>
        </p:nvSpPr>
        <p:spPr>
          <a:prstGeom prst="rect">
            <a:avLst/>
          </a:prstGeom>
        </p:spPr>
        <p:txBody>
          <a:bodyPr/>
          <a:lstStyle/>
          <a:p>
            <a:pPr/>
            <a:r>
              <a:t>Title Text</a:t>
            </a:r>
          </a:p>
        </p:txBody>
      </p:sp>
      <p:sp>
        <p:nvSpPr>
          <p:cNvPr id="65" name="Body Level One…"/>
          <p:cNvSpPr txBox="1"/>
          <p:nvPr>
            <p:ph type="body" idx="1"/>
          </p:nvPr>
        </p:nvSpPr>
        <p:spPr>
          <a:prstGeom prst="rect">
            <a:avLst/>
          </a:prstGeom>
        </p:spPr>
        <p:txBody>
          <a:bodyPr/>
          <a:lstStyle>
            <a:lvl1pPr>
              <a:buBlip>
                <a:blip r:embed="rId2"/>
              </a:buBlip>
            </a:lvl1pPr>
            <a:lvl3pPr>
              <a:buBlip>
                <a:blip r:embed="rId3"/>
              </a:buBlip>
            </a:lvl3pPr>
            <a:lvl5pPr>
              <a:buBlip>
                <a:blip r:embed="rId2"/>
              </a:buBlip>
            </a:lvl5pPr>
          </a:lstStyle>
          <a:p>
            <a:pPr/>
            <a:r>
              <a:t>Body Level One</a:t>
            </a:r>
          </a:p>
          <a:p>
            <a:pPr lvl="1"/>
            <a:r>
              <a:t>Body Level Two</a:t>
            </a:r>
          </a:p>
          <a:p>
            <a:pPr lvl="2"/>
            <a:r>
              <a:t>Body Level Three</a:t>
            </a:r>
          </a:p>
          <a:p>
            <a:pPr lvl="3"/>
            <a:r>
              <a:t>Body Level Four</a:t>
            </a:r>
          </a:p>
          <a:p>
            <a:pPr lvl="4"/>
            <a:r>
              <a:t>Body Level Five</a:t>
            </a:r>
          </a:p>
        </p:txBody>
      </p:sp>
      <p:sp>
        <p:nvSpPr>
          <p:cNvPr id="66"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slideLayout" Target="../slideLayouts/slideLayout1.xml"/><Relationship Id="rId5" Type="http://schemas.openxmlformats.org/officeDocument/2006/relationships/slideLayout" Target="../slideLayouts/slideLayout2.xml"/><Relationship Id="rId6"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gradFill flip="none" rotWithShape="1">
          <a:gsLst>
            <a:gs pos="0">
              <a:srgbClr val="000099"/>
            </a:gs>
            <a:gs pos="100000">
              <a:srgbClr val="000058"/>
            </a:gs>
          </a:gsLst>
          <a:lin ang="13500000" scaled="0"/>
        </a:gradFill>
      </p:bgPr>
    </p:bg>
    <p:spTree>
      <p:nvGrpSpPr>
        <p:cNvPr id="1" name=""/>
        <p:cNvGrpSpPr/>
        <p:nvPr/>
      </p:nvGrpSpPr>
      <p:grpSpPr>
        <a:xfrm>
          <a:off x="0" y="0"/>
          <a:ext cx="0" cy="0"/>
          <a:chOff x="0" y="0"/>
          <a:chExt cx="0" cy="0"/>
        </a:xfrm>
      </p:grpSpPr>
      <p:grpSp>
        <p:nvGrpSpPr>
          <p:cNvPr id="40" name="Group"/>
          <p:cNvGrpSpPr/>
          <p:nvPr/>
        </p:nvGrpSpPr>
        <p:grpSpPr>
          <a:xfrm>
            <a:off x="-4" y="-1"/>
            <a:ext cx="9145593" cy="6856416"/>
            <a:chOff x="-2" y="0"/>
            <a:chExt cx="9145592" cy="6856414"/>
          </a:xfrm>
        </p:grpSpPr>
        <p:sp>
          <p:nvSpPr>
            <p:cNvPr id="2" name="Shape"/>
            <p:cNvSpPr/>
            <p:nvPr/>
          </p:nvSpPr>
          <p:spPr>
            <a:xfrm>
              <a:off x="-1" y="19049"/>
              <a:ext cx="9140827" cy="519589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2015" y="11985"/>
                  </a:moveTo>
                  <a:lnTo>
                    <a:pt x="0" y="0"/>
                  </a:lnTo>
                  <a:lnTo>
                    <a:pt x="0" y="3445"/>
                  </a:lnTo>
                  <a:lnTo>
                    <a:pt x="11428" y="13054"/>
                  </a:lnTo>
                  <a:lnTo>
                    <a:pt x="21600" y="21600"/>
                  </a:lnTo>
                  <a:lnTo>
                    <a:pt x="21600" y="21560"/>
                  </a:lnTo>
                  <a:lnTo>
                    <a:pt x="12015" y="11985"/>
                  </a:lnTo>
                  <a:close/>
                </a:path>
              </a:pathLst>
            </a:custGeom>
            <a:gradFill flip="none" rotWithShape="1">
              <a:gsLst>
                <a:gs pos="0">
                  <a:srgbClr val="000080"/>
                </a:gs>
                <a:gs pos="100000">
                  <a:srgbClr val="000051"/>
                </a:gs>
              </a:gsLst>
              <a:lin ang="10800000" scaled="0"/>
            </a:gradFill>
            <a:ln w="12700" cap="flat">
              <a:noFill/>
              <a:miter lim="400000"/>
            </a:ln>
            <a:effectLst/>
          </p:spPr>
          <p:txBody>
            <a:bodyPr wrap="square" lIns="45718" tIns="45718" rIns="45718" bIns="45718" numCol="1" anchor="t">
              <a:noAutofit/>
            </a:bodyPr>
            <a:lstStyle/>
            <a:p>
              <a:pPr>
                <a:defRPr i="0" sz="1800">
                  <a:solidFill>
                    <a:srgbClr val="FFFFFF"/>
                  </a:solidFill>
                  <a:latin typeface="Arial"/>
                  <a:ea typeface="Arial"/>
                  <a:cs typeface="Arial"/>
                  <a:sym typeface="Arial"/>
                </a:defRPr>
              </a:pPr>
            </a:p>
          </p:txBody>
        </p:sp>
        <p:sp>
          <p:nvSpPr>
            <p:cNvPr id="3" name="Shape"/>
            <p:cNvSpPr/>
            <p:nvPr/>
          </p:nvSpPr>
          <p:spPr>
            <a:xfrm>
              <a:off x="236535" y="-1"/>
              <a:ext cx="8904291" cy="5148265"/>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2220" y="11416"/>
                  </a:moveTo>
                  <a:lnTo>
                    <a:pt x="1665" y="0"/>
                  </a:lnTo>
                  <a:lnTo>
                    <a:pt x="0" y="0"/>
                  </a:lnTo>
                  <a:lnTo>
                    <a:pt x="11922" y="11896"/>
                  </a:lnTo>
                  <a:lnTo>
                    <a:pt x="21600" y="21600"/>
                  </a:lnTo>
                  <a:lnTo>
                    <a:pt x="21600" y="21560"/>
                  </a:lnTo>
                  <a:lnTo>
                    <a:pt x="12220" y="11416"/>
                  </a:lnTo>
                  <a:close/>
                </a:path>
              </a:pathLst>
            </a:custGeom>
            <a:gradFill flip="none" rotWithShape="1">
              <a:gsLst>
                <a:gs pos="0">
                  <a:srgbClr val="000099"/>
                </a:gs>
                <a:gs pos="100000">
                  <a:srgbClr val="00005D"/>
                </a:gs>
              </a:gsLst>
              <a:lin ang="13500000" scaled="0"/>
            </a:gradFill>
            <a:ln w="12700" cap="flat">
              <a:noFill/>
              <a:miter lim="400000"/>
            </a:ln>
            <a:effectLst/>
          </p:spPr>
          <p:txBody>
            <a:bodyPr wrap="square" lIns="45718" tIns="45718" rIns="45718" bIns="45718" numCol="1" anchor="t">
              <a:noAutofit/>
            </a:bodyPr>
            <a:lstStyle/>
            <a:p>
              <a:pPr>
                <a:defRPr i="0" sz="1800">
                  <a:solidFill>
                    <a:srgbClr val="FFFFFF"/>
                  </a:solidFill>
                  <a:latin typeface="Arial"/>
                  <a:ea typeface="Arial"/>
                  <a:cs typeface="Arial"/>
                  <a:sym typeface="Arial"/>
                </a:defRPr>
              </a:pPr>
            </a:p>
          </p:txBody>
        </p:sp>
        <p:sp>
          <p:nvSpPr>
            <p:cNvPr id="4" name="Shape"/>
            <p:cNvSpPr/>
            <p:nvPr/>
          </p:nvSpPr>
          <p:spPr>
            <a:xfrm>
              <a:off x="-1" y="5449887"/>
              <a:ext cx="6410327" cy="303214"/>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17550"/>
                  </a:moveTo>
                  <a:lnTo>
                    <a:pt x="21600" y="21600"/>
                  </a:lnTo>
                  <a:lnTo>
                    <a:pt x="21600" y="16200"/>
                  </a:lnTo>
                  <a:lnTo>
                    <a:pt x="0" y="0"/>
                  </a:lnTo>
                  <a:lnTo>
                    <a:pt x="0" y="17550"/>
                  </a:lnTo>
                  <a:close/>
                </a:path>
              </a:pathLst>
            </a:custGeom>
            <a:gradFill flip="none" rotWithShape="1">
              <a:gsLst>
                <a:gs pos="0">
                  <a:srgbClr val="000080"/>
                </a:gs>
                <a:gs pos="100000">
                  <a:srgbClr val="000061"/>
                </a:gs>
              </a:gsLst>
              <a:lin ang="10800000" scaled="0"/>
            </a:gradFill>
            <a:ln w="12700" cap="flat">
              <a:noFill/>
              <a:miter lim="400000"/>
            </a:ln>
            <a:effectLst/>
          </p:spPr>
          <p:txBody>
            <a:bodyPr wrap="square" lIns="45718" tIns="45718" rIns="45718" bIns="45718" numCol="1" anchor="t">
              <a:noAutofit/>
            </a:bodyPr>
            <a:lstStyle/>
            <a:p>
              <a:pPr>
                <a:defRPr i="0" sz="1800">
                  <a:solidFill>
                    <a:srgbClr val="FFFFFF"/>
                  </a:solidFill>
                  <a:latin typeface="Arial"/>
                  <a:ea typeface="Arial"/>
                  <a:cs typeface="Arial"/>
                  <a:sym typeface="Arial"/>
                </a:defRPr>
              </a:pPr>
            </a:p>
          </p:txBody>
        </p:sp>
        <p:sp>
          <p:nvSpPr>
            <p:cNvPr id="5" name="Shape"/>
            <p:cNvSpPr/>
            <p:nvPr/>
          </p:nvSpPr>
          <p:spPr>
            <a:xfrm>
              <a:off x="6410325" y="5678488"/>
              <a:ext cx="2730501" cy="10318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1600" y="21600"/>
                  </a:moveTo>
                  <a:lnTo>
                    <a:pt x="21600" y="19636"/>
                  </a:lnTo>
                  <a:lnTo>
                    <a:pt x="0" y="0"/>
                  </a:lnTo>
                  <a:lnTo>
                    <a:pt x="0" y="15709"/>
                  </a:lnTo>
                  <a:lnTo>
                    <a:pt x="21600" y="21600"/>
                  </a:lnTo>
                  <a:close/>
                </a:path>
              </a:pathLst>
            </a:custGeom>
            <a:gradFill flip="none" rotWithShape="1">
              <a:gsLst>
                <a:gs pos="0">
                  <a:srgbClr val="000099"/>
                </a:gs>
                <a:gs pos="100000">
                  <a:srgbClr val="000080"/>
                </a:gs>
              </a:gsLst>
              <a:lin ang="10800000" scaled="0"/>
            </a:gradFill>
            <a:ln w="12700" cap="flat">
              <a:noFill/>
              <a:miter lim="400000"/>
            </a:ln>
            <a:effectLst/>
          </p:spPr>
          <p:txBody>
            <a:bodyPr wrap="square" lIns="45718" tIns="45718" rIns="45718" bIns="45718" numCol="1" anchor="t">
              <a:noAutofit/>
            </a:bodyPr>
            <a:lstStyle/>
            <a:p>
              <a:pPr>
                <a:defRPr i="0" sz="1800">
                  <a:solidFill>
                    <a:srgbClr val="FFFFFF"/>
                  </a:solidFill>
                  <a:latin typeface="Arial"/>
                  <a:ea typeface="Arial"/>
                  <a:cs typeface="Arial"/>
                  <a:sym typeface="Arial"/>
                </a:defRPr>
              </a:pPr>
            </a:p>
          </p:txBody>
        </p:sp>
        <p:sp>
          <p:nvSpPr>
            <p:cNvPr id="6" name="Shape"/>
            <p:cNvSpPr/>
            <p:nvPr/>
          </p:nvSpPr>
          <p:spPr>
            <a:xfrm>
              <a:off x="-1" y="5915026"/>
              <a:ext cx="7594602" cy="52228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21600"/>
                  </a:moveTo>
                  <a:lnTo>
                    <a:pt x="21600" y="5055"/>
                  </a:lnTo>
                  <a:lnTo>
                    <a:pt x="21600" y="0"/>
                  </a:lnTo>
                  <a:lnTo>
                    <a:pt x="0" y="7025"/>
                  </a:lnTo>
                  <a:lnTo>
                    <a:pt x="0" y="21600"/>
                  </a:lnTo>
                  <a:close/>
                </a:path>
              </a:pathLst>
            </a:custGeom>
            <a:gradFill flip="none" rotWithShape="1">
              <a:gsLst>
                <a:gs pos="0">
                  <a:srgbClr val="000099"/>
                </a:gs>
                <a:gs pos="100000">
                  <a:srgbClr val="00007D"/>
                </a:gs>
              </a:gsLst>
              <a:lin ang="10800000" scaled="0"/>
            </a:gradFill>
            <a:ln w="12700" cap="flat">
              <a:noFill/>
              <a:miter lim="400000"/>
            </a:ln>
            <a:effectLst/>
          </p:spPr>
          <p:txBody>
            <a:bodyPr wrap="square" lIns="45718" tIns="45718" rIns="45718" bIns="45718" numCol="1" anchor="t">
              <a:noAutofit/>
            </a:bodyPr>
            <a:lstStyle/>
            <a:p>
              <a:pPr>
                <a:defRPr i="0" sz="1800">
                  <a:solidFill>
                    <a:srgbClr val="FFFFFF"/>
                  </a:solidFill>
                  <a:latin typeface="Arial"/>
                  <a:ea typeface="Arial"/>
                  <a:cs typeface="Arial"/>
                  <a:sym typeface="Arial"/>
                </a:defRPr>
              </a:pPr>
            </a:p>
          </p:txBody>
        </p:sp>
        <p:sp>
          <p:nvSpPr>
            <p:cNvPr id="7" name="Shape"/>
            <p:cNvSpPr/>
            <p:nvPr/>
          </p:nvSpPr>
          <p:spPr>
            <a:xfrm>
              <a:off x="7594600" y="5876926"/>
              <a:ext cx="1546227" cy="16033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1600" y="10265"/>
                  </a:moveTo>
                  <a:lnTo>
                    <a:pt x="21600" y="0"/>
                  </a:lnTo>
                  <a:lnTo>
                    <a:pt x="0" y="5133"/>
                  </a:lnTo>
                  <a:lnTo>
                    <a:pt x="0" y="21600"/>
                  </a:lnTo>
                  <a:lnTo>
                    <a:pt x="21600" y="10265"/>
                  </a:lnTo>
                  <a:close/>
                </a:path>
              </a:pathLst>
            </a:custGeom>
            <a:solidFill>
              <a:srgbClr val="000099"/>
            </a:solidFill>
            <a:ln w="12700" cap="flat">
              <a:noFill/>
              <a:miter lim="400000"/>
            </a:ln>
            <a:effectLst/>
          </p:spPr>
          <p:txBody>
            <a:bodyPr wrap="square" lIns="45718" tIns="45718" rIns="45718" bIns="45718" numCol="1" anchor="t">
              <a:noAutofit/>
            </a:bodyPr>
            <a:lstStyle/>
            <a:p>
              <a:pPr>
                <a:defRPr i="0" sz="1800">
                  <a:solidFill>
                    <a:srgbClr val="FFFFFF"/>
                  </a:solidFill>
                  <a:latin typeface="Arial"/>
                  <a:ea typeface="Arial"/>
                  <a:cs typeface="Arial"/>
                  <a:sym typeface="Arial"/>
                </a:defRPr>
              </a:pPr>
            </a:p>
          </p:txBody>
        </p:sp>
        <p:sp>
          <p:nvSpPr>
            <p:cNvPr id="8" name="Triangle"/>
            <p:cNvSpPr/>
            <p:nvPr/>
          </p:nvSpPr>
          <p:spPr>
            <a:xfrm>
              <a:off x="5745162" y="6056313"/>
              <a:ext cx="3395664" cy="314327"/>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1600" y="0"/>
                  </a:moveTo>
                  <a:lnTo>
                    <a:pt x="0" y="17018"/>
                  </a:lnTo>
                  <a:lnTo>
                    <a:pt x="0" y="21600"/>
                  </a:lnTo>
                  <a:lnTo>
                    <a:pt x="21600" y="0"/>
                  </a:lnTo>
                  <a:close/>
                </a:path>
              </a:pathLst>
            </a:custGeom>
            <a:solidFill>
              <a:srgbClr val="000099"/>
            </a:solidFill>
            <a:ln w="12700" cap="flat">
              <a:noFill/>
              <a:miter lim="400000"/>
            </a:ln>
            <a:effectLst/>
          </p:spPr>
          <p:txBody>
            <a:bodyPr wrap="square" lIns="45718" tIns="45718" rIns="45718" bIns="45718" numCol="1" anchor="t">
              <a:noAutofit/>
            </a:bodyPr>
            <a:lstStyle/>
            <a:p>
              <a:pPr>
                <a:defRPr i="0" sz="1800">
                  <a:solidFill>
                    <a:srgbClr val="FFFFFF"/>
                  </a:solidFill>
                  <a:latin typeface="Arial"/>
                  <a:ea typeface="Arial"/>
                  <a:cs typeface="Arial"/>
                  <a:sym typeface="Arial"/>
                </a:defRPr>
              </a:pPr>
            </a:p>
          </p:txBody>
        </p:sp>
        <p:sp>
          <p:nvSpPr>
            <p:cNvPr id="9" name="Shape"/>
            <p:cNvSpPr/>
            <p:nvPr/>
          </p:nvSpPr>
          <p:spPr>
            <a:xfrm>
              <a:off x="-1" y="6303963"/>
              <a:ext cx="5745165" cy="552452"/>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21600"/>
                  </a:moveTo>
                  <a:lnTo>
                    <a:pt x="1854" y="21600"/>
                  </a:lnTo>
                  <a:lnTo>
                    <a:pt x="21600" y="2607"/>
                  </a:lnTo>
                  <a:lnTo>
                    <a:pt x="21600" y="0"/>
                  </a:lnTo>
                  <a:lnTo>
                    <a:pt x="0" y="16386"/>
                  </a:lnTo>
                  <a:lnTo>
                    <a:pt x="0" y="21600"/>
                  </a:lnTo>
                  <a:close/>
                </a:path>
              </a:pathLst>
            </a:custGeom>
            <a:gradFill flip="none" rotWithShape="1">
              <a:gsLst>
                <a:gs pos="0">
                  <a:srgbClr val="000099"/>
                </a:gs>
                <a:gs pos="100000">
                  <a:srgbClr val="00006F"/>
                </a:gs>
              </a:gsLst>
              <a:lin ang="10800000" scaled="0"/>
            </a:gradFill>
            <a:ln w="12700" cap="flat">
              <a:noFill/>
              <a:miter lim="400000"/>
            </a:ln>
            <a:effectLst/>
          </p:spPr>
          <p:txBody>
            <a:bodyPr wrap="square" lIns="45718" tIns="45718" rIns="45718" bIns="45718" numCol="1" anchor="t">
              <a:noAutofit/>
            </a:bodyPr>
            <a:lstStyle/>
            <a:p>
              <a:pPr>
                <a:defRPr i="0" sz="1800">
                  <a:solidFill>
                    <a:srgbClr val="FFFFFF"/>
                  </a:solidFill>
                  <a:latin typeface="Arial"/>
                  <a:ea typeface="Arial"/>
                  <a:cs typeface="Arial"/>
                  <a:sym typeface="Arial"/>
                </a:defRPr>
              </a:pPr>
            </a:p>
          </p:txBody>
        </p:sp>
        <p:sp>
          <p:nvSpPr>
            <p:cNvPr id="10" name="Shape"/>
            <p:cNvSpPr/>
            <p:nvPr/>
          </p:nvSpPr>
          <p:spPr>
            <a:xfrm>
              <a:off x="3328986" y="6418263"/>
              <a:ext cx="3990978" cy="438152"/>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8725" y="21600"/>
                  </a:moveTo>
                  <a:lnTo>
                    <a:pt x="21600" y="15965"/>
                  </a:lnTo>
                  <a:lnTo>
                    <a:pt x="19395" y="0"/>
                  </a:lnTo>
                  <a:lnTo>
                    <a:pt x="0" y="21600"/>
                  </a:lnTo>
                  <a:lnTo>
                    <a:pt x="18725" y="21600"/>
                  </a:lnTo>
                  <a:close/>
                </a:path>
              </a:pathLst>
            </a:custGeom>
            <a:solidFill>
              <a:srgbClr val="000099"/>
            </a:solidFill>
            <a:ln w="12700" cap="flat">
              <a:noFill/>
              <a:miter lim="400000"/>
            </a:ln>
            <a:effectLst/>
          </p:spPr>
          <p:txBody>
            <a:bodyPr wrap="square" lIns="45718" tIns="45718" rIns="45718" bIns="45718" numCol="1" anchor="t">
              <a:noAutofit/>
            </a:bodyPr>
            <a:lstStyle/>
            <a:p>
              <a:pPr>
                <a:defRPr i="0" sz="1800">
                  <a:solidFill>
                    <a:srgbClr val="FFFFFF"/>
                  </a:solidFill>
                  <a:latin typeface="Arial"/>
                  <a:ea typeface="Arial"/>
                  <a:cs typeface="Arial"/>
                  <a:sym typeface="Arial"/>
                </a:defRPr>
              </a:pPr>
            </a:p>
          </p:txBody>
        </p:sp>
        <p:sp>
          <p:nvSpPr>
            <p:cNvPr id="11" name="Shape"/>
            <p:cNvSpPr/>
            <p:nvPr/>
          </p:nvSpPr>
          <p:spPr>
            <a:xfrm>
              <a:off x="6911975" y="6142038"/>
              <a:ext cx="2228851" cy="600077"/>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1600" y="7200"/>
                  </a:moveTo>
                  <a:lnTo>
                    <a:pt x="21600" y="0"/>
                  </a:lnTo>
                  <a:lnTo>
                    <a:pt x="0" y="9943"/>
                  </a:lnTo>
                  <a:lnTo>
                    <a:pt x="3951" y="21600"/>
                  </a:lnTo>
                  <a:lnTo>
                    <a:pt x="21600" y="7200"/>
                  </a:lnTo>
                  <a:close/>
                </a:path>
              </a:pathLst>
            </a:custGeom>
            <a:gradFill flip="none" rotWithShape="1">
              <a:gsLst>
                <a:gs pos="0">
                  <a:srgbClr val="08089C"/>
                </a:gs>
                <a:gs pos="100000">
                  <a:srgbClr val="000099"/>
                </a:gs>
              </a:gsLst>
              <a:lin ang="10800000" scaled="0"/>
            </a:gradFill>
            <a:ln w="12700" cap="flat">
              <a:noFill/>
              <a:miter lim="400000"/>
            </a:ln>
            <a:effectLst/>
          </p:spPr>
          <p:txBody>
            <a:bodyPr wrap="square" lIns="45718" tIns="45718" rIns="45718" bIns="45718" numCol="1" anchor="t">
              <a:noAutofit/>
            </a:bodyPr>
            <a:lstStyle/>
            <a:p>
              <a:pPr>
                <a:defRPr i="0" sz="1800">
                  <a:solidFill>
                    <a:srgbClr val="FFFFFF"/>
                  </a:solidFill>
                  <a:latin typeface="Arial"/>
                  <a:ea typeface="Arial"/>
                  <a:cs typeface="Arial"/>
                  <a:sym typeface="Arial"/>
                </a:defRPr>
              </a:pPr>
            </a:p>
          </p:txBody>
        </p:sp>
        <p:sp>
          <p:nvSpPr>
            <p:cNvPr id="12" name="Triangle"/>
            <p:cNvSpPr/>
            <p:nvPr/>
          </p:nvSpPr>
          <p:spPr>
            <a:xfrm>
              <a:off x="7985125" y="5002212"/>
              <a:ext cx="1155701" cy="381002"/>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1600" y="21600"/>
                  </a:moveTo>
                  <a:lnTo>
                    <a:pt x="0" y="0"/>
                  </a:lnTo>
                  <a:lnTo>
                    <a:pt x="0" y="540"/>
                  </a:lnTo>
                  <a:lnTo>
                    <a:pt x="21600" y="21600"/>
                  </a:lnTo>
                  <a:close/>
                </a:path>
              </a:pathLst>
            </a:custGeom>
            <a:solidFill>
              <a:srgbClr val="000099"/>
            </a:solidFill>
            <a:ln w="12700" cap="flat">
              <a:noFill/>
              <a:miter lim="400000"/>
            </a:ln>
            <a:effectLst/>
          </p:spPr>
          <p:txBody>
            <a:bodyPr wrap="square" lIns="45718" tIns="45718" rIns="45718" bIns="45718" numCol="1" anchor="t">
              <a:noAutofit/>
            </a:bodyPr>
            <a:lstStyle/>
            <a:p>
              <a:pPr>
                <a:defRPr i="0" sz="1800">
                  <a:solidFill>
                    <a:srgbClr val="FFFFFF"/>
                  </a:solidFill>
                  <a:latin typeface="Arial"/>
                  <a:ea typeface="Arial"/>
                  <a:cs typeface="Arial"/>
                  <a:sym typeface="Arial"/>
                </a:defRPr>
              </a:pPr>
            </a:p>
          </p:txBody>
        </p:sp>
        <p:sp>
          <p:nvSpPr>
            <p:cNvPr id="13" name="Shape"/>
            <p:cNvSpPr/>
            <p:nvPr/>
          </p:nvSpPr>
          <p:spPr>
            <a:xfrm>
              <a:off x="-1" y="2359025"/>
              <a:ext cx="7985127" cy="2652714"/>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930"/>
                  </a:moveTo>
                  <a:lnTo>
                    <a:pt x="21600" y="21600"/>
                  </a:lnTo>
                  <a:lnTo>
                    <a:pt x="21600" y="21522"/>
                  </a:lnTo>
                  <a:lnTo>
                    <a:pt x="0" y="0"/>
                  </a:lnTo>
                  <a:lnTo>
                    <a:pt x="0" y="930"/>
                  </a:lnTo>
                  <a:close/>
                </a:path>
              </a:pathLst>
            </a:custGeom>
            <a:gradFill flip="none" rotWithShape="1">
              <a:gsLst>
                <a:gs pos="0">
                  <a:srgbClr val="000099"/>
                </a:gs>
                <a:gs pos="100000">
                  <a:srgbClr val="000053"/>
                </a:gs>
              </a:gsLst>
              <a:lin ang="13500000" scaled="0"/>
            </a:gradFill>
            <a:ln w="12700" cap="flat">
              <a:noFill/>
              <a:miter lim="400000"/>
            </a:ln>
            <a:effectLst/>
          </p:spPr>
          <p:txBody>
            <a:bodyPr wrap="square" lIns="45718" tIns="45718" rIns="45718" bIns="45718" numCol="1" anchor="t">
              <a:noAutofit/>
            </a:bodyPr>
            <a:lstStyle/>
            <a:p>
              <a:pPr>
                <a:defRPr i="0" sz="1800">
                  <a:solidFill>
                    <a:srgbClr val="FFFFFF"/>
                  </a:solidFill>
                  <a:latin typeface="Arial"/>
                  <a:ea typeface="Arial"/>
                  <a:cs typeface="Arial"/>
                  <a:sym typeface="Arial"/>
                </a:defRPr>
              </a:pPr>
            </a:p>
          </p:txBody>
        </p:sp>
        <p:sp>
          <p:nvSpPr>
            <p:cNvPr id="14" name="Shape"/>
            <p:cNvSpPr/>
            <p:nvPr/>
          </p:nvSpPr>
          <p:spPr>
            <a:xfrm>
              <a:off x="7985125" y="4840287"/>
              <a:ext cx="1155701" cy="504828"/>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1600" y="21600"/>
                  </a:moveTo>
                  <a:lnTo>
                    <a:pt x="21600" y="21192"/>
                  </a:lnTo>
                  <a:lnTo>
                    <a:pt x="0" y="0"/>
                  </a:lnTo>
                  <a:lnTo>
                    <a:pt x="0" y="3668"/>
                  </a:lnTo>
                  <a:lnTo>
                    <a:pt x="21600" y="21600"/>
                  </a:lnTo>
                  <a:close/>
                </a:path>
              </a:pathLst>
            </a:custGeom>
            <a:gradFill flip="none" rotWithShape="1">
              <a:gsLst>
                <a:gs pos="0">
                  <a:srgbClr val="000099"/>
                </a:gs>
                <a:gs pos="100000">
                  <a:srgbClr val="000080"/>
                </a:gs>
              </a:gsLst>
              <a:lin ang="10800000" scaled="0"/>
            </a:gradFill>
            <a:ln w="12700" cap="flat">
              <a:noFill/>
              <a:miter lim="400000"/>
            </a:ln>
            <a:effectLst/>
          </p:spPr>
          <p:txBody>
            <a:bodyPr wrap="square" lIns="45718" tIns="45718" rIns="45718" bIns="45718" numCol="1" anchor="t">
              <a:noAutofit/>
            </a:bodyPr>
            <a:lstStyle/>
            <a:p>
              <a:pPr>
                <a:defRPr i="0" sz="1800">
                  <a:solidFill>
                    <a:srgbClr val="FFFFFF"/>
                  </a:solidFill>
                  <a:latin typeface="Arial"/>
                  <a:ea typeface="Arial"/>
                  <a:cs typeface="Arial"/>
                  <a:sym typeface="Arial"/>
                </a:defRPr>
              </a:pPr>
            </a:p>
          </p:txBody>
        </p:sp>
        <p:sp>
          <p:nvSpPr>
            <p:cNvPr id="15" name="Shape"/>
            <p:cNvSpPr/>
            <p:nvPr/>
          </p:nvSpPr>
          <p:spPr>
            <a:xfrm>
              <a:off x="-1" y="1454150"/>
              <a:ext cx="7985127" cy="3471865"/>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3909"/>
                  </a:moveTo>
                  <a:lnTo>
                    <a:pt x="21600" y="21600"/>
                  </a:lnTo>
                  <a:lnTo>
                    <a:pt x="21600" y="21067"/>
                  </a:lnTo>
                  <a:lnTo>
                    <a:pt x="0" y="0"/>
                  </a:lnTo>
                  <a:lnTo>
                    <a:pt x="0" y="3909"/>
                  </a:lnTo>
                  <a:close/>
                </a:path>
              </a:pathLst>
            </a:custGeom>
            <a:gradFill flip="none" rotWithShape="1">
              <a:gsLst>
                <a:gs pos="0">
                  <a:srgbClr val="000080"/>
                </a:gs>
                <a:gs pos="100000">
                  <a:srgbClr val="000055"/>
                </a:gs>
              </a:gsLst>
              <a:lin ang="10800000" scaled="0"/>
            </a:gradFill>
            <a:ln w="12700" cap="flat">
              <a:noFill/>
              <a:miter lim="400000"/>
            </a:ln>
            <a:effectLst/>
          </p:spPr>
          <p:txBody>
            <a:bodyPr wrap="square" lIns="45718" tIns="45718" rIns="45718" bIns="45718" numCol="1" anchor="t">
              <a:noAutofit/>
            </a:bodyPr>
            <a:lstStyle/>
            <a:p>
              <a:pPr>
                <a:defRPr i="0" sz="1800">
                  <a:solidFill>
                    <a:srgbClr val="FFFFFF"/>
                  </a:solidFill>
                  <a:latin typeface="Arial"/>
                  <a:ea typeface="Arial"/>
                  <a:cs typeface="Arial"/>
                  <a:sym typeface="Arial"/>
                </a:defRPr>
              </a:pPr>
            </a:p>
          </p:txBody>
        </p:sp>
        <p:sp>
          <p:nvSpPr>
            <p:cNvPr id="16" name="Shape"/>
            <p:cNvSpPr/>
            <p:nvPr/>
          </p:nvSpPr>
          <p:spPr>
            <a:xfrm>
              <a:off x="3641725" y="-1"/>
              <a:ext cx="5014915" cy="432594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21477" y="21600"/>
                  </a:lnTo>
                  <a:lnTo>
                    <a:pt x="21600" y="21418"/>
                  </a:lnTo>
                  <a:lnTo>
                    <a:pt x="697" y="0"/>
                  </a:lnTo>
                  <a:lnTo>
                    <a:pt x="0" y="0"/>
                  </a:lnTo>
                  <a:close/>
                </a:path>
              </a:pathLst>
            </a:custGeom>
            <a:gradFill flip="none" rotWithShape="1">
              <a:gsLst>
                <a:gs pos="0">
                  <a:srgbClr val="000099"/>
                </a:gs>
                <a:gs pos="100000">
                  <a:srgbClr val="00006B"/>
                </a:gs>
              </a:gsLst>
              <a:lin ang="13500000" scaled="0"/>
            </a:gradFill>
            <a:ln w="12700" cap="flat">
              <a:noFill/>
              <a:miter lim="400000"/>
            </a:ln>
            <a:effectLst/>
          </p:spPr>
          <p:txBody>
            <a:bodyPr wrap="square" lIns="45718" tIns="45718" rIns="45718" bIns="45718" numCol="1" anchor="t">
              <a:noAutofit/>
            </a:bodyPr>
            <a:lstStyle/>
            <a:p>
              <a:pPr>
                <a:defRPr i="0" sz="1800">
                  <a:solidFill>
                    <a:srgbClr val="FFFFFF"/>
                  </a:solidFill>
                  <a:latin typeface="Arial"/>
                  <a:ea typeface="Arial"/>
                  <a:cs typeface="Arial"/>
                  <a:sym typeface="Arial"/>
                </a:defRPr>
              </a:pPr>
            </a:p>
          </p:txBody>
        </p:sp>
        <p:sp>
          <p:nvSpPr>
            <p:cNvPr id="17" name="Shape"/>
            <p:cNvSpPr/>
            <p:nvPr/>
          </p:nvSpPr>
          <p:spPr>
            <a:xfrm>
              <a:off x="8628062" y="4289425"/>
              <a:ext cx="512764" cy="474664"/>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1600" y="21600"/>
                  </a:moveTo>
                  <a:lnTo>
                    <a:pt x="21600" y="18999"/>
                  </a:lnTo>
                  <a:lnTo>
                    <a:pt x="1204" y="0"/>
                  </a:lnTo>
                  <a:lnTo>
                    <a:pt x="0" y="1662"/>
                  </a:lnTo>
                  <a:lnTo>
                    <a:pt x="21600" y="21600"/>
                  </a:lnTo>
                  <a:close/>
                </a:path>
              </a:pathLst>
            </a:custGeom>
            <a:gradFill flip="none" rotWithShape="1">
              <a:gsLst>
                <a:gs pos="0">
                  <a:srgbClr val="0F0F9F"/>
                </a:gs>
                <a:gs pos="100000">
                  <a:srgbClr val="000099"/>
                </a:gs>
              </a:gsLst>
              <a:lin ang="13500000" scaled="0"/>
            </a:gradFill>
            <a:ln w="12700" cap="flat">
              <a:noFill/>
              <a:miter lim="400000"/>
            </a:ln>
            <a:effectLst/>
          </p:spPr>
          <p:txBody>
            <a:bodyPr wrap="square" lIns="45718" tIns="45718" rIns="45718" bIns="45718" numCol="1" anchor="t">
              <a:noAutofit/>
            </a:bodyPr>
            <a:lstStyle/>
            <a:p>
              <a:pPr>
                <a:defRPr i="0" sz="1800">
                  <a:solidFill>
                    <a:srgbClr val="FFFFFF"/>
                  </a:solidFill>
                  <a:latin typeface="Arial"/>
                  <a:ea typeface="Arial"/>
                  <a:cs typeface="Arial"/>
                  <a:sym typeface="Arial"/>
                </a:defRPr>
              </a:pPr>
            </a:p>
          </p:txBody>
        </p:sp>
        <p:sp>
          <p:nvSpPr>
            <p:cNvPr id="18" name="Shape"/>
            <p:cNvSpPr/>
            <p:nvPr/>
          </p:nvSpPr>
          <p:spPr>
            <a:xfrm>
              <a:off x="8694737" y="4108450"/>
              <a:ext cx="446089" cy="531814"/>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1600" y="21600"/>
                  </a:moveTo>
                  <a:lnTo>
                    <a:pt x="21600" y="11155"/>
                  </a:lnTo>
                  <a:lnTo>
                    <a:pt x="7379" y="0"/>
                  </a:lnTo>
                  <a:lnTo>
                    <a:pt x="0" y="5803"/>
                  </a:lnTo>
                  <a:lnTo>
                    <a:pt x="21600" y="21600"/>
                  </a:lnTo>
                  <a:close/>
                </a:path>
              </a:pathLst>
            </a:custGeom>
            <a:solidFill>
              <a:srgbClr val="000099"/>
            </a:solidFill>
            <a:ln w="12700" cap="flat">
              <a:noFill/>
              <a:miter lim="400000"/>
            </a:ln>
            <a:effectLst/>
          </p:spPr>
          <p:txBody>
            <a:bodyPr wrap="square" lIns="45718" tIns="45718" rIns="45718" bIns="45718" numCol="1" anchor="t">
              <a:noAutofit/>
            </a:bodyPr>
            <a:lstStyle/>
            <a:p>
              <a:pPr>
                <a:defRPr i="0" sz="1800">
                  <a:solidFill>
                    <a:srgbClr val="FFFFFF"/>
                  </a:solidFill>
                  <a:latin typeface="Arial"/>
                  <a:ea typeface="Arial"/>
                  <a:cs typeface="Arial"/>
                  <a:sym typeface="Arial"/>
                </a:defRPr>
              </a:pPr>
            </a:p>
          </p:txBody>
        </p:sp>
        <p:sp>
          <p:nvSpPr>
            <p:cNvPr id="19" name="Shape"/>
            <p:cNvSpPr/>
            <p:nvPr/>
          </p:nvSpPr>
          <p:spPr>
            <a:xfrm>
              <a:off x="3895725" y="0"/>
              <a:ext cx="4951415" cy="4251326"/>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20936" y="21600"/>
                  </a:lnTo>
                  <a:lnTo>
                    <a:pt x="21600" y="20875"/>
                  </a:lnTo>
                  <a:lnTo>
                    <a:pt x="2650" y="0"/>
                  </a:lnTo>
                  <a:lnTo>
                    <a:pt x="0" y="0"/>
                  </a:lnTo>
                  <a:close/>
                </a:path>
              </a:pathLst>
            </a:custGeom>
            <a:gradFill flip="none" rotWithShape="1">
              <a:gsLst>
                <a:gs pos="0">
                  <a:srgbClr val="000099"/>
                </a:gs>
                <a:gs pos="100000">
                  <a:srgbClr val="000047"/>
                </a:gs>
              </a:gsLst>
              <a:lin ang="13500000" scaled="0"/>
            </a:gradFill>
            <a:ln w="12700" cap="flat">
              <a:noFill/>
              <a:miter lim="400000"/>
            </a:ln>
            <a:effectLst/>
          </p:spPr>
          <p:txBody>
            <a:bodyPr wrap="square" lIns="45718" tIns="45718" rIns="45718" bIns="45718" numCol="1" anchor="t">
              <a:noAutofit/>
            </a:bodyPr>
            <a:lstStyle/>
            <a:p>
              <a:pPr>
                <a:defRPr i="0" sz="1800">
                  <a:solidFill>
                    <a:srgbClr val="FFFFFF"/>
                  </a:solidFill>
                  <a:latin typeface="Arial"/>
                  <a:ea typeface="Arial"/>
                  <a:cs typeface="Arial"/>
                  <a:sym typeface="Arial"/>
                </a:defRPr>
              </a:pPr>
            </a:p>
          </p:txBody>
        </p:sp>
        <p:sp>
          <p:nvSpPr>
            <p:cNvPr id="20" name="Triangle"/>
            <p:cNvSpPr/>
            <p:nvPr/>
          </p:nvSpPr>
          <p:spPr>
            <a:xfrm>
              <a:off x="4940300" y="-1"/>
              <a:ext cx="3990976" cy="4022727"/>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21600" y="21600"/>
                  </a:lnTo>
                  <a:lnTo>
                    <a:pt x="566" y="0"/>
                  </a:lnTo>
                  <a:lnTo>
                    <a:pt x="0" y="0"/>
                  </a:lnTo>
                  <a:close/>
                </a:path>
              </a:pathLst>
            </a:custGeom>
            <a:gradFill flip="none" rotWithShape="1">
              <a:gsLst>
                <a:gs pos="0">
                  <a:srgbClr val="000099"/>
                </a:gs>
                <a:gs pos="100000">
                  <a:srgbClr val="00004F"/>
                </a:gs>
              </a:gsLst>
              <a:lin ang="13500000" scaled="0"/>
            </a:gradFill>
            <a:ln w="12700" cap="flat">
              <a:noFill/>
              <a:miter lim="400000"/>
            </a:ln>
            <a:effectLst/>
          </p:spPr>
          <p:txBody>
            <a:bodyPr wrap="square" lIns="45718" tIns="45718" rIns="45718" bIns="45718" numCol="1" anchor="t">
              <a:noAutofit/>
            </a:bodyPr>
            <a:lstStyle/>
            <a:p>
              <a:pPr>
                <a:defRPr i="0" sz="1800">
                  <a:solidFill>
                    <a:srgbClr val="FFFFFF"/>
                  </a:solidFill>
                  <a:latin typeface="Arial"/>
                  <a:ea typeface="Arial"/>
                  <a:cs typeface="Arial"/>
                  <a:sym typeface="Arial"/>
                </a:defRPr>
              </a:pPr>
            </a:p>
          </p:txBody>
        </p:sp>
        <p:sp>
          <p:nvSpPr>
            <p:cNvPr id="21" name="Shape"/>
            <p:cNvSpPr/>
            <p:nvPr/>
          </p:nvSpPr>
          <p:spPr>
            <a:xfrm>
              <a:off x="5537200" y="-1"/>
              <a:ext cx="3489327" cy="3937002"/>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21482" y="21600"/>
                  </a:lnTo>
                  <a:lnTo>
                    <a:pt x="21600" y="21548"/>
                  </a:lnTo>
                  <a:lnTo>
                    <a:pt x="3112" y="0"/>
                  </a:lnTo>
                  <a:lnTo>
                    <a:pt x="0" y="0"/>
                  </a:lnTo>
                  <a:close/>
                </a:path>
              </a:pathLst>
            </a:custGeom>
            <a:gradFill flip="none" rotWithShape="1">
              <a:gsLst>
                <a:gs pos="0">
                  <a:srgbClr val="000080"/>
                </a:gs>
                <a:gs pos="100000">
                  <a:srgbClr val="000065"/>
                </a:gs>
              </a:gsLst>
              <a:lin ang="16200000" scaled="0"/>
            </a:gradFill>
            <a:ln w="12700" cap="flat">
              <a:noFill/>
              <a:miter lim="400000"/>
            </a:ln>
            <a:effectLst/>
          </p:spPr>
          <p:txBody>
            <a:bodyPr wrap="square" lIns="45718" tIns="45718" rIns="45718" bIns="45718" numCol="1" anchor="t">
              <a:noAutofit/>
            </a:bodyPr>
            <a:lstStyle/>
            <a:p>
              <a:pPr>
                <a:defRPr i="0" sz="1800">
                  <a:solidFill>
                    <a:srgbClr val="FFFFFF"/>
                  </a:solidFill>
                  <a:latin typeface="Arial"/>
                  <a:ea typeface="Arial"/>
                  <a:cs typeface="Arial"/>
                  <a:sym typeface="Arial"/>
                </a:defRPr>
              </a:pPr>
            </a:p>
          </p:txBody>
        </p:sp>
        <p:sp>
          <p:nvSpPr>
            <p:cNvPr id="22" name="Shape"/>
            <p:cNvSpPr/>
            <p:nvPr/>
          </p:nvSpPr>
          <p:spPr>
            <a:xfrm>
              <a:off x="9007475" y="3927475"/>
              <a:ext cx="133351" cy="15240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1600" y="21600"/>
                  </a:moveTo>
                  <a:lnTo>
                    <a:pt x="21600" y="20250"/>
                  </a:lnTo>
                  <a:lnTo>
                    <a:pt x="3086" y="0"/>
                  </a:lnTo>
                  <a:lnTo>
                    <a:pt x="0" y="1350"/>
                  </a:lnTo>
                  <a:lnTo>
                    <a:pt x="21600" y="21600"/>
                  </a:lnTo>
                  <a:close/>
                </a:path>
              </a:pathLst>
            </a:custGeom>
            <a:gradFill flip="none" rotWithShape="1">
              <a:gsLst>
                <a:gs pos="0">
                  <a:srgbClr val="1717A2"/>
                </a:gs>
                <a:gs pos="100000">
                  <a:srgbClr val="000099"/>
                </a:gs>
              </a:gsLst>
              <a:lin ang="13500000" scaled="0"/>
            </a:gradFill>
            <a:ln w="12700" cap="flat">
              <a:noFill/>
              <a:miter lim="400000"/>
            </a:ln>
            <a:effectLst/>
          </p:spPr>
          <p:txBody>
            <a:bodyPr wrap="square" lIns="45718" tIns="45718" rIns="45718" bIns="45718" numCol="1" anchor="t">
              <a:noAutofit/>
            </a:bodyPr>
            <a:lstStyle/>
            <a:p>
              <a:pPr>
                <a:defRPr i="0" sz="1800">
                  <a:solidFill>
                    <a:srgbClr val="FFFFFF"/>
                  </a:solidFill>
                  <a:latin typeface="Arial"/>
                  <a:ea typeface="Arial"/>
                  <a:cs typeface="Arial"/>
                  <a:sym typeface="Arial"/>
                </a:defRPr>
              </a:pPr>
            </a:p>
          </p:txBody>
        </p:sp>
        <p:sp>
          <p:nvSpPr>
            <p:cNvPr id="23" name="Shape"/>
            <p:cNvSpPr/>
            <p:nvPr/>
          </p:nvSpPr>
          <p:spPr>
            <a:xfrm>
              <a:off x="8894762" y="1349375"/>
              <a:ext cx="246064" cy="81915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1600" y="21600"/>
                  </a:moveTo>
                  <a:lnTo>
                    <a:pt x="21600" y="8540"/>
                  </a:lnTo>
                  <a:lnTo>
                    <a:pt x="10730" y="0"/>
                  </a:lnTo>
                  <a:lnTo>
                    <a:pt x="0" y="8037"/>
                  </a:lnTo>
                  <a:lnTo>
                    <a:pt x="21600" y="21600"/>
                  </a:lnTo>
                  <a:close/>
                </a:path>
              </a:pathLst>
            </a:custGeom>
            <a:solidFill>
              <a:srgbClr val="000080"/>
            </a:solidFill>
            <a:ln w="12700" cap="flat">
              <a:noFill/>
              <a:miter lim="400000"/>
            </a:ln>
            <a:effectLst/>
          </p:spPr>
          <p:txBody>
            <a:bodyPr wrap="square" lIns="45718" tIns="45718" rIns="45718" bIns="45718" numCol="1" anchor="t">
              <a:noAutofit/>
            </a:bodyPr>
            <a:lstStyle/>
            <a:p>
              <a:pPr>
                <a:defRPr i="0" sz="1800">
                  <a:solidFill>
                    <a:srgbClr val="FFFFFF"/>
                  </a:solidFill>
                  <a:latin typeface="Arial"/>
                  <a:ea typeface="Arial"/>
                  <a:cs typeface="Arial"/>
                  <a:sym typeface="Arial"/>
                </a:defRPr>
              </a:pPr>
            </a:p>
          </p:txBody>
        </p:sp>
        <p:sp>
          <p:nvSpPr>
            <p:cNvPr id="24" name="Shape"/>
            <p:cNvSpPr/>
            <p:nvPr/>
          </p:nvSpPr>
          <p:spPr>
            <a:xfrm>
              <a:off x="8107362" y="-1"/>
              <a:ext cx="909639" cy="1654177"/>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18702" y="21600"/>
                  </a:lnTo>
                  <a:lnTo>
                    <a:pt x="21600" y="17624"/>
                  </a:lnTo>
                  <a:lnTo>
                    <a:pt x="9445" y="0"/>
                  </a:lnTo>
                  <a:lnTo>
                    <a:pt x="0" y="0"/>
                  </a:lnTo>
                  <a:close/>
                </a:path>
              </a:pathLst>
            </a:custGeom>
            <a:gradFill flip="none" rotWithShape="1">
              <a:gsLst>
                <a:gs pos="0">
                  <a:srgbClr val="000080"/>
                </a:gs>
                <a:gs pos="100000">
                  <a:srgbClr val="000055"/>
                </a:gs>
              </a:gsLst>
              <a:lin ang="16200000" scaled="0"/>
            </a:gradFill>
            <a:ln w="12700" cap="flat">
              <a:noFill/>
              <a:miter lim="400000"/>
            </a:ln>
            <a:effectLst/>
          </p:spPr>
          <p:txBody>
            <a:bodyPr wrap="square" lIns="45718" tIns="45718" rIns="45718" bIns="45718" numCol="1" anchor="t">
              <a:noAutofit/>
            </a:bodyPr>
            <a:lstStyle/>
            <a:p>
              <a:pPr>
                <a:defRPr i="0" sz="1800">
                  <a:solidFill>
                    <a:srgbClr val="FFFFFF"/>
                  </a:solidFill>
                  <a:latin typeface="Arial"/>
                  <a:ea typeface="Arial"/>
                  <a:cs typeface="Arial"/>
                  <a:sym typeface="Arial"/>
                </a:defRPr>
              </a:pPr>
            </a:p>
          </p:txBody>
        </p:sp>
        <p:sp>
          <p:nvSpPr>
            <p:cNvPr id="25" name="Shape"/>
            <p:cNvSpPr/>
            <p:nvPr/>
          </p:nvSpPr>
          <p:spPr>
            <a:xfrm>
              <a:off x="8589962" y="-1"/>
              <a:ext cx="541339" cy="1263652"/>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121" y="0"/>
                  </a:moveTo>
                  <a:lnTo>
                    <a:pt x="0" y="0"/>
                  </a:lnTo>
                  <a:lnTo>
                    <a:pt x="18179" y="21600"/>
                  </a:lnTo>
                  <a:lnTo>
                    <a:pt x="21600" y="17697"/>
                  </a:lnTo>
                  <a:lnTo>
                    <a:pt x="9121" y="0"/>
                  </a:lnTo>
                  <a:close/>
                </a:path>
              </a:pathLst>
            </a:custGeom>
            <a:gradFill flip="none" rotWithShape="1">
              <a:gsLst>
                <a:gs pos="0">
                  <a:srgbClr val="000080"/>
                </a:gs>
                <a:gs pos="100000">
                  <a:srgbClr val="000059"/>
                </a:gs>
              </a:gsLst>
              <a:lin ang="16200000" scaled="0"/>
            </a:gradFill>
            <a:ln w="12700" cap="flat">
              <a:noFill/>
              <a:miter lim="400000"/>
            </a:ln>
            <a:effectLst/>
          </p:spPr>
          <p:txBody>
            <a:bodyPr wrap="square" lIns="45718" tIns="45718" rIns="45718" bIns="45718" numCol="1" anchor="t">
              <a:noAutofit/>
            </a:bodyPr>
            <a:lstStyle/>
            <a:p>
              <a:pPr>
                <a:defRPr i="0" sz="1800">
                  <a:solidFill>
                    <a:srgbClr val="FFFFFF"/>
                  </a:solidFill>
                  <a:latin typeface="Arial"/>
                  <a:ea typeface="Arial"/>
                  <a:cs typeface="Arial"/>
                  <a:sym typeface="Arial"/>
                </a:defRPr>
              </a:pPr>
            </a:p>
          </p:txBody>
        </p:sp>
        <p:sp>
          <p:nvSpPr>
            <p:cNvPr id="26" name="Shape"/>
            <p:cNvSpPr/>
            <p:nvPr/>
          </p:nvSpPr>
          <p:spPr>
            <a:xfrm>
              <a:off x="9045575" y="1036637"/>
              <a:ext cx="95251" cy="493714"/>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9969"/>
                  </a:moveTo>
                  <a:lnTo>
                    <a:pt x="21600" y="21600"/>
                  </a:lnTo>
                  <a:lnTo>
                    <a:pt x="21600" y="415"/>
                  </a:lnTo>
                  <a:lnTo>
                    <a:pt x="19440" y="0"/>
                  </a:lnTo>
                  <a:lnTo>
                    <a:pt x="0" y="9969"/>
                  </a:lnTo>
                  <a:close/>
                </a:path>
              </a:pathLst>
            </a:custGeom>
            <a:solidFill>
              <a:srgbClr val="000080"/>
            </a:solidFill>
            <a:ln w="12700" cap="flat">
              <a:noFill/>
              <a:miter lim="400000"/>
            </a:ln>
            <a:effectLst/>
          </p:spPr>
          <p:txBody>
            <a:bodyPr wrap="square" lIns="45718" tIns="45718" rIns="45718" bIns="45718" numCol="1" anchor="t">
              <a:noAutofit/>
            </a:bodyPr>
            <a:lstStyle/>
            <a:p>
              <a:pPr>
                <a:defRPr i="0" sz="1800">
                  <a:solidFill>
                    <a:srgbClr val="FFFFFF"/>
                  </a:solidFill>
                  <a:latin typeface="Arial"/>
                  <a:ea typeface="Arial"/>
                  <a:cs typeface="Arial"/>
                  <a:sym typeface="Arial"/>
                </a:defRPr>
              </a:pPr>
            </a:p>
          </p:txBody>
        </p:sp>
        <p:sp>
          <p:nvSpPr>
            <p:cNvPr id="27" name="Shape"/>
            <p:cNvSpPr/>
            <p:nvPr/>
          </p:nvSpPr>
          <p:spPr>
            <a:xfrm>
              <a:off x="3174" y="2541587"/>
              <a:ext cx="9131302" cy="2959103"/>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4299"/>
                  </a:moveTo>
                  <a:lnTo>
                    <a:pt x="21600" y="21600"/>
                  </a:lnTo>
                  <a:lnTo>
                    <a:pt x="21600" y="21252"/>
                  </a:lnTo>
                  <a:lnTo>
                    <a:pt x="0" y="0"/>
                  </a:lnTo>
                  <a:lnTo>
                    <a:pt x="0" y="4299"/>
                  </a:lnTo>
                  <a:close/>
                </a:path>
              </a:pathLst>
            </a:custGeom>
            <a:gradFill flip="none" rotWithShape="1">
              <a:gsLst>
                <a:gs pos="0">
                  <a:srgbClr val="000099"/>
                </a:gs>
                <a:gs pos="100000">
                  <a:srgbClr val="000061"/>
                </a:gs>
              </a:gsLst>
              <a:lin ang="13500000" scaled="0"/>
            </a:gradFill>
            <a:ln w="12700" cap="flat">
              <a:noFill/>
              <a:miter lim="400000"/>
            </a:ln>
            <a:effectLst/>
          </p:spPr>
          <p:txBody>
            <a:bodyPr wrap="square" lIns="45718" tIns="45718" rIns="45718" bIns="45718" numCol="1" anchor="t">
              <a:noAutofit/>
            </a:bodyPr>
            <a:lstStyle/>
            <a:p>
              <a:pPr>
                <a:defRPr i="0" sz="1800">
                  <a:solidFill>
                    <a:srgbClr val="FFFFFF"/>
                  </a:solidFill>
                  <a:latin typeface="Arial"/>
                  <a:ea typeface="Arial"/>
                  <a:cs typeface="Arial"/>
                  <a:sym typeface="Arial"/>
                </a:defRPr>
              </a:pPr>
            </a:p>
          </p:txBody>
        </p:sp>
        <p:sp>
          <p:nvSpPr>
            <p:cNvPr id="28" name="Triangle"/>
            <p:cNvSpPr/>
            <p:nvPr/>
          </p:nvSpPr>
          <p:spPr>
            <a:xfrm>
              <a:off x="9132888" y="5527676"/>
              <a:ext cx="12702" cy="1270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1600" y="21600"/>
                  </a:moveTo>
                  <a:lnTo>
                    <a:pt x="0" y="0"/>
                  </a:lnTo>
                  <a:lnTo>
                    <a:pt x="0" y="21600"/>
                  </a:lnTo>
                  <a:lnTo>
                    <a:pt x="21600" y="21600"/>
                  </a:lnTo>
                  <a:close/>
                </a:path>
              </a:pathLst>
            </a:custGeom>
            <a:solidFill>
              <a:srgbClr val="18FF00"/>
            </a:solidFill>
            <a:ln w="12700" cap="flat">
              <a:noFill/>
              <a:miter lim="400000"/>
            </a:ln>
            <a:effectLst/>
          </p:spPr>
          <p:txBody>
            <a:bodyPr wrap="square" lIns="45718" tIns="45718" rIns="45718" bIns="45718" numCol="1" anchor="t">
              <a:noAutofit/>
            </a:bodyPr>
            <a:lstStyle/>
            <a:p>
              <a:pPr>
                <a:defRPr i="0" sz="1800">
                  <a:solidFill>
                    <a:srgbClr val="FFFFFF"/>
                  </a:solidFill>
                  <a:latin typeface="Arial"/>
                  <a:ea typeface="Arial"/>
                  <a:cs typeface="Arial"/>
                  <a:sym typeface="Arial"/>
                </a:defRPr>
              </a:pPr>
            </a:p>
          </p:txBody>
        </p:sp>
        <p:sp>
          <p:nvSpPr>
            <p:cNvPr id="29" name="Shape"/>
            <p:cNvSpPr/>
            <p:nvPr/>
          </p:nvSpPr>
          <p:spPr>
            <a:xfrm>
              <a:off x="3174" y="3416300"/>
              <a:ext cx="9131302" cy="212248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5913"/>
                  </a:moveTo>
                  <a:lnTo>
                    <a:pt x="21600" y="21600"/>
                  </a:lnTo>
                  <a:lnTo>
                    <a:pt x="21600" y="21503"/>
                  </a:lnTo>
                  <a:lnTo>
                    <a:pt x="0" y="0"/>
                  </a:lnTo>
                  <a:lnTo>
                    <a:pt x="0" y="5913"/>
                  </a:lnTo>
                  <a:close/>
                </a:path>
              </a:pathLst>
            </a:custGeom>
            <a:gradFill flip="none" rotWithShape="1">
              <a:gsLst>
                <a:gs pos="0">
                  <a:srgbClr val="000099"/>
                </a:gs>
                <a:gs pos="100000">
                  <a:srgbClr val="00005D"/>
                </a:gs>
              </a:gsLst>
              <a:lin ang="13500000" scaled="0"/>
            </a:gradFill>
            <a:ln w="12700" cap="flat">
              <a:noFill/>
              <a:miter lim="400000"/>
            </a:ln>
            <a:effectLst/>
          </p:spPr>
          <p:txBody>
            <a:bodyPr wrap="square" lIns="45718" tIns="45718" rIns="45718" bIns="45718" numCol="1" anchor="t">
              <a:noAutofit/>
            </a:bodyPr>
            <a:lstStyle/>
            <a:p>
              <a:pPr>
                <a:defRPr i="0" sz="1800">
                  <a:solidFill>
                    <a:srgbClr val="FFFFFF"/>
                  </a:solidFill>
                  <a:latin typeface="Arial"/>
                  <a:ea typeface="Arial"/>
                  <a:cs typeface="Arial"/>
                  <a:sym typeface="Arial"/>
                </a:defRPr>
              </a:pPr>
            </a:p>
          </p:txBody>
        </p:sp>
        <p:sp>
          <p:nvSpPr>
            <p:cNvPr id="30" name="Shape"/>
            <p:cNvSpPr/>
            <p:nvPr/>
          </p:nvSpPr>
          <p:spPr>
            <a:xfrm>
              <a:off x="3174" y="5043487"/>
              <a:ext cx="9131302" cy="657228"/>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2504"/>
                  </a:moveTo>
                  <a:lnTo>
                    <a:pt x="21600" y="21600"/>
                  </a:lnTo>
                  <a:lnTo>
                    <a:pt x="21600" y="20974"/>
                  </a:lnTo>
                  <a:lnTo>
                    <a:pt x="0" y="0"/>
                  </a:lnTo>
                  <a:lnTo>
                    <a:pt x="0" y="2504"/>
                  </a:lnTo>
                  <a:close/>
                </a:path>
              </a:pathLst>
            </a:custGeom>
            <a:gradFill flip="none" rotWithShape="1">
              <a:gsLst>
                <a:gs pos="0">
                  <a:srgbClr val="000099"/>
                </a:gs>
                <a:gs pos="100000">
                  <a:srgbClr val="000082"/>
                </a:gs>
              </a:gsLst>
              <a:lin ang="10800000" scaled="0"/>
            </a:gradFill>
            <a:ln w="12700" cap="flat">
              <a:noFill/>
              <a:miter lim="400000"/>
            </a:ln>
            <a:effectLst/>
          </p:spPr>
          <p:txBody>
            <a:bodyPr wrap="square" lIns="45718" tIns="45718" rIns="45718" bIns="45718" numCol="1" anchor="t">
              <a:noAutofit/>
            </a:bodyPr>
            <a:lstStyle/>
            <a:p>
              <a:pPr>
                <a:defRPr i="0" sz="1800">
                  <a:solidFill>
                    <a:srgbClr val="FFFFFF"/>
                  </a:solidFill>
                  <a:latin typeface="Arial"/>
                  <a:ea typeface="Arial"/>
                  <a:cs typeface="Arial"/>
                  <a:sym typeface="Arial"/>
                </a:defRPr>
              </a:pPr>
            </a:p>
          </p:txBody>
        </p:sp>
        <p:sp>
          <p:nvSpPr>
            <p:cNvPr id="31" name="Shape"/>
            <p:cNvSpPr/>
            <p:nvPr/>
          </p:nvSpPr>
          <p:spPr>
            <a:xfrm>
              <a:off x="2058986" y="-1"/>
              <a:ext cx="7075490" cy="504349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21600" y="21600"/>
                  </a:lnTo>
                  <a:lnTo>
                    <a:pt x="21600" y="21437"/>
                  </a:lnTo>
                  <a:lnTo>
                    <a:pt x="607" y="0"/>
                  </a:lnTo>
                  <a:lnTo>
                    <a:pt x="0" y="0"/>
                  </a:lnTo>
                  <a:close/>
                </a:path>
              </a:pathLst>
            </a:custGeom>
            <a:gradFill flip="none" rotWithShape="1">
              <a:gsLst>
                <a:gs pos="0">
                  <a:srgbClr val="000099"/>
                </a:gs>
                <a:gs pos="100000">
                  <a:srgbClr val="00004A"/>
                </a:gs>
              </a:gsLst>
              <a:lin ang="13500000" scaled="0"/>
            </a:gradFill>
            <a:ln w="12700" cap="flat">
              <a:noFill/>
              <a:miter lim="400000"/>
            </a:ln>
            <a:effectLst/>
          </p:spPr>
          <p:txBody>
            <a:bodyPr wrap="square" lIns="45718" tIns="45718" rIns="45718" bIns="45718" numCol="1" anchor="t">
              <a:noAutofit/>
            </a:bodyPr>
            <a:lstStyle/>
            <a:p>
              <a:pPr>
                <a:defRPr i="0" sz="1800">
                  <a:solidFill>
                    <a:srgbClr val="FFFFFF"/>
                  </a:solidFill>
                  <a:latin typeface="Arial"/>
                  <a:ea typeface="Arial"/>
                  <a:cs typeface="Arial"/>
                  <a:sym typeface="Arial"/>
                </a:defRPr>
              </a:pPr>
            </a:p>
          </p:txBody>
        </p:sp>
        <p:sp>
          <p:nvSpPr>
            <p:cNvPr id="32" name="Shape"/>
            <p:cNvSpPr/>
            <p:nvPr/>
          </p:nvSpPr>
          <p:spPr>
            <a:xfrm>
              <a:off x="5272087" y="-1"/>
              <a:ext cx="3862389" cy="4149727"/>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21600" y="21600"/>
                  </a:lnTo>
                  <a:lnTo>
                    <a:pt x="21600" y="21550"/>
                  </a:lnTo>
                  <a:lnTo>
                    <a:pt x="587" y="0"/>
                  </a:lnTo>
                  <a:lnTo>
                    <a:pt x="0" y="0"/>
                  </a:lnTo>
                  <a:close/>
                </a:path>
              </a:pathLst>
            </a:custGeom>
            <a:gradFill flip="none" rotWithShape="1">
              <a:gsLst>
                <a:gs pos="0">
                  <a:srgbClr val="000099"/>
                </a:gs>
                <a:gs pos="100000">
                  <a:srgbClr val="000082"/>
                </a:gs>
              </a:gsLst>
              <a:lin ang="13500000" scaled="0"/>
            </a:gradFill>
            <a:ln w="12700" cap="flat">
              <a:noFill/>
              <a:miter lim="400000"/>
            </a:ln>
            <a:effectLst/>
          </p:spPr>
          <p:txBody>
            <a:bodyPr wrap="square" lIns="45718" tIns="45718" rIns="45718" bIns="45718" numCol="1" anchor="t">
              <a:noAutofit/>
            </a:bodyPr>
            <a:lstStyle/>
            <a:p>
              <a:pPr>
                <a:defRPr i="0" sz="1800">
                  <a:solidFill>
                    <a:srgbClr val="FFFFFF"/>
                  </a:solidFill>
                  <a:latin typeface="Arial"/>
                  <a:ea typeface="Arial"/>
                  <a:cs typeface="Arial"/>
                  <a:sym typeface="Arial"/>
                </a:defRPr>
              </a:pPr>
            </a:p>
          </p:txBody>
        </p:sp>
        <p:sp>
          <p:nvSpPr>
            <p:cNvPr id="33" name="Shape"/>
            <p:cNvSpPr/>
            <p:nvPr/>
          </p:nvSpPr>
          <p:spPr>
            <a:xfrm>
              <a:off x="6270625" y="0"/>
              <a:ext cx="2863852" cy="391160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5820" y="0"/>
                  </a:moveTo>
                  <a:lnTo>
                    <a:pt x="0" y="0"/>
                  </a:lnTo>
                  <a:lnTo>
                    <a:pt x="21600" y="21600"/>
                  </a:lnTo>
                  <a:lnTo>
                    <a:pt x="21600" y="19706"/>
                  </a:lnTo>
                  <a:lnTo>
                    <a:pt x="21528" y="19706"/>
                  </a:lnTo>
                  <a:lnTo>
                    <a:pt x="5820" y="0"/>
                  </a:lnTo>
                  <a:close/>
                </a:path>
              </a:pathLst>
            </a:custGeom>
            <a:gradFill flip="none" rotWithShape="1">
              <a:gsLst>
                <a:gs pos="0">
                  <a:srgbClr val="000080"/>
                </a:gs>
                <a:gs pos="100000">
                  <a:srgbClr val="000065"/>
                </a:gs>
              </a:gsLst>
              <a:lin ang="16200000" scaled="0"/>
            </a:gradFill>
            <a:ln w="12700" cap="flat">
              <a:noFill/>
              <a:miter lim="400000"/>
            </a:ln>
            <a:effectLst/>
          </p:spPr>
          <p:txBody>
            <a:bodyPr wrap="square" lIns="45718" tIns="45718" rIns="45718" bIns="45718" numCol="1" anchor="t">
              <a:noAutofit/>
            </a:bodyPr>
            <a:lstStyle/>
            <a:p>
              <a:pPr>
                <a:defRPr i="0" sz="1800">
                  <a:solidFill>
                    <a:srgbClr val="FFFFFF"/>
                  </a:solidFill>
                  <a:latin typeface="Arial"/>
                  <a:ea typeface="Arial"/>
                  <a:cs typeface="Arial"/>
                  <a:sym typeface="Arial"/>
                </a:defRPr>
              </a:pPr>
            </a:p>
          </p:txBody>
        </p:sp>
        <p:sp>
          <p:nvSpPr>
            <p:cNvPr id="34" name="Shape"/>
            <p:cNvSpPr/>
            <p:nvPr/>
          </p:nvSpPr>
          <p:spPr>
            <a:xfrm>
              <a:off x="7173912" y="-1"/>
              <a:ext cx="1960565" cy="3292477"/>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21600" y="21600"/>
                  </a:lnTo>
                  <a:lnTo>
                    <a:pt x="21600" y="21225"/>
                  </a:lnTo>
                  <a:lnTo>
                    <a:pt x="736" y="0"/>
                  </a:lnTo>
                  <a:lnTo>
                    <a:pt x="0" y="0"/>
                  </a:lnTo>
                  <a:close/>
                </a:path>
              </a:pathLst>
            </a:custGeom>
            <a:gradFill flip="none" rotWithShape="1">
              <a:gsLst>
                <a:gs pos="0">
                  <a:srgbClr val="000099"/>
                </a:gs>
                <a:gs pos="100000">
                  <a:srgbClr val="000058"/>
                </a:gs>
              </a:gsLst>
              <a:lin ang="13500000" scaled="0"/>
            </a:gradFill>
            <a:ln w="12700" cap="flat">
              <a:noFill/>
              <a:miter lim="400000"/>
            </a:ln>
            <a:effectLst/>
          </p:spPr>
          <p:txBody>
            <a:bodyPr wrap="square" lIns="45718" tIns="45718" rIns="45718" bIns="45718" numCol="1" anchor="t">
              <a:noAutofit/>
            </a:bodyPr>
            <a:lstStyle/>
            <a:p>
              <a:pPr>
                <a:defRPr i="0" sz="1800">
                  <a:solidFill>
                    <a:srgbClr val="FFFFFF"/>
                  </a:solidFill>
                  <a:latin typeface="Arial"/>
                  <a:ea typeface="Arial"/>
                  <a:cs typeface="Arial"/>
                  <a:sym typeface="Arial"/>
                </a:defRPr>
              </a:pPr>
            </a:p>
          </p:txBody>
        </p:sp>
        <p:sp>
          <p:nvSpPr>
            <p:cNvPr id="35" name="Shape"/>
            <p:cNvSpPr/>
            <p:nvPr/>
          </p:nvSpPr>
          <p:spPr>
            <a:xfrm>
              <a:off x="7451725" y="-1"/>
              <a:ext cx="1682752" cy="3073402"/>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21600" y="21600"/>
                  </a:lnTo>
                  <a:lnTo>
                    <a:pt x="21600" y="21533"/>
                  </a:lnTo>
                  <a:lnTo>
                    <a:pt x="1102" y="0"/>
                  </a:lnTo>
                  <a:lnTo>
                    <a:pt x="0" y="0"/>
                  </a:lnTo>
                  <a:close/>
                </a:path>
              </a:pathLst>
            </a:custGeom>
            <a:gradFill flip="none" rotWithShape="1">
              <a:gsLst>
                <a:gs pos="0">
                  <a:srgbClr val="000099"/>
                </a:gs>
                <a:gs pos="100000">
                  <a:srgbClr val="00006F"/>
                </a:gs>
              </a:gsLst>
              <a:lin ang="13500000" scaled="0"/>
            </a:gradFill>
            <a:ln w="12700" cap="flat">
              <a:noFill/>
              <a:miter lim="400000"/>
            </a:ln>
            <a:effectLst/>
          </p:spPr>
          <p:txBody>
            <a:bodyPr wrap="square" lIns="45718" tIns="45718" rIns="45718" bIns="45718" numCol="1" anchor="t">
              <a:noAutofit/>
            </a:bodyPr>
            <a:lstStyle/>
            <a:p>
              <a:pPr>
                <a:defRPr i="0" sz="1800">
                  <a:solidFill>
                    <a:srgbClr val="FFFFFF"/>
                  </a:solidFill>
                  <a:latin typeface="Arial"/>
                  <a:ea typeface="Arial"/>
                  <a:cs typeface="Arial"/>
                  <a:sym typeface="Arial"/>
                </a:defRPr>
              </a:pPr>
            </a:p>
          </p:txBody>
        </p:sp>
        <p:sp>
          <p:nvSpPr>
            <p:cNvPr id="36" name="Shape"/>
            <p:cNvSpPr/>
            <p:nvPr/>
          </p:nvSpPr>
          <p:spPr>
            <a:xfrm>
              <a:off x="7907337" y="-1"/>
              <a:ext cx="1227139" cy="2360615"/>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1600" y="20816"/>
                  </a:moveTo>
                  <a:lnTo>
                    <a:pt x="1177" y="0"/>
                  </a:lnTo>
                  <a:lnTo>
                    <a:pt x="0" y="0"/>
                  </a:lnTo>
                  <a:lnTo>
                    <a:pt x="21600" y="21600"/>
                  </a:lnTo>
                  <a:lnTo>
                    <a:pt x="21600" y="20816"/>
                  </a:lnTo>
                  <a:close/>
                </a:path>
              </a:pathLst>
            </a:custGeom>
            <a:gradFill flip="none" rotWithShape="1">
              <a:gsLst>
                <a:gs pos="0">
                  <a:srgbClr val="000099"/>
                </a:gs>
                <a:gs pos="100000">
                  <a:srgbClr val="000079"/>
                </a:gs>
              </a:gsLst>
              <a:lin ang="13500000" scaled="0"/>
            </a:gradFill>
            <a:ln w="12700" cap="flat">
              <a:noFill/>
              <a:miter lim="400000"/>
            </a:ln>
            <a:effectLst/>
          </p:spPr>
          <p:txBody>
            <a:bodyPr wrap="square" lIns="45718" tIns="45718" rIns="45718" bIns="45718" numCol="1" anchor="t">
              <a:noAutofit/>
            </a:bodyPr>
            <a:lstStyle/>
            <a:p>
              <a:pPr>
                <a:defRPr i="0" sz="1800">
                  <a:solidFill>
                    <a:srgbClr val="FFFFFF"/>
                  </a:solidFill>
                  <a:latin typeface="Arial"/>
                  <a:ea typeface="Arial"/>
                  <a:cs typeface="Arial"/>
                  <a:sym typeface="Arial"/>
                </a:defRPr>
              </a:pPr>
            </a:p>
          </p:txBody>
        </p:sp>
        <p:grpSp>
          <p:nvGrpSpPr>
            <p:cNvPr id="39" name="Group"/>
            <p:cNvGrpSpPr/>
            <p:nvPr/>
          </p:nvGrpSpPr>
          <p:grpSpPr>
            <a:xfrm>
              <a:off x="-3" y="2590800"/>
              <a:ext cx="9140829" cy="2949576"/>
              <a:chOff x="0" y="0"/>
              <a:chExt cx="9140829" cy="2949575"/>
            </a:xfrm>
          </p:grpSpPr>
          <p:sp>
            <p:nvSpPr>
              <p:cNvPr id="37" name="Shape"/>
              <p:cNvSpPr/>
              <p:nvPr/>
            </p:nvSpPr>
            <p:spPr>
              <a:xfrm>
                <a:off x="-1" y="-1"/>
                <a:ext cx="5826129" cy="208439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6021"/>
                    </a:lnTo>
                    <a:lnTo>
                      <a:pt x="21458" y="21600"/>
                    </a:lnTo>
                    <a:lnTo>
                      <a:pt x="21529" y="20317"/>
                    </a:lnTo>
                    <a:lnTo>
                      <a:pt x="21600" y="19132"/>
                    </a:lnTo>
                    <a:lnTo>
                      <a:pt x="0" y="0"/>
                    </a:lnTo>
                    <a:close/>
                  </a:path>
                </a:pathLst>
              </a:custGeom>
              <a:gradFill flip="none" rotWithShape="1">
                <a:gsLst>
                  <a:gs pos="0">
                    <a:srgbClr val="000099"/>
                  </a:gs>
                  <a:gs pos="100000">
                    <a:srgbClr val="00006F"/>
                  </a:gs>
                </a:gsLst>
                <a:lin ang="10800000" scaled="0"/>
              </a:gradFill>
              <a:ln w="12700" cap="flat">
                <a:noFill/>
                <a:miter lim="400000"/>
              </a:ln>
              <a:effectLst/>
            </p:spPr>
            <p:txBody>
              <a:bodyPr wrap="square" lIns="45718" tIns="45718" rIns="45718" bIns="45718" numCol="1" anchor="t">
                <a:noAutofit/>
              </a:bodyPr>
              <a:lstStyle/>
              <a:p>
                <a:pPr>
                  <a:defRPr i="0" sz="1800">
                    <a:solidFill>
                      <a:srgbClr val="FFFFFF"/>
                    </a:solidFill>
                    <a:latin typeface="Arial"/>
                    <a:ea typeface="Arial"/>
                    <a:cs typeface="Arial"/>
                    <a:sym typeface="Arial"/>
                  </a:defRPr>
                </a:pPr>
              </a:p>
            </p:txBody>
          </p:sp>
          <p:sp>
            <p:nvSpPr>
              <p:cNvPr id="38" name="Shape"/>
              <p:cNvSpPr/>
              <p:nvPr/>
            </p:nvSpPr>
            <p:spPr>
              <a:xfrm>
                <a:off x="5788026" y="1846262"/>
                <a:ext cx="3352803" cy="1103314"/>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1600" y="20668"/>
                    </a:moveTo>
                    <a:lnTo>
                      <a:pt x="246" y="0"/>
                    </a:lnTo>
                    <a:lnTo>
                      <a:pt x="123" y="2238"/>
                    </a:lnTo>
                    <a:lnTo>
                      <a:pt x="0" y="4662"/>
                    </a:lnTo>
                    <a:lnTo>
                      <a:pt x="21600" y="21600"/>
                    </a:lnTo>
                    <a:lnTo>
                      <a:pt x="21600" y="20668"/>
                    </a:lnTo>
                    <a:close/>
                  </a:path>
                </a:pathLst>
              </a:custGeom>
              <a:gradFill flip="none" rotWithShape="1">
                <a:gsLst>
                  <a:gs pos="0">
                    <a:srgbClr val="1717A2"/>
                  </a:gs>
                  <a:gs pos="100000">
                    <a:srgbClr val="000099"/>
                  </a:gs>
                </a:gsLst>
                <a:lin ang="10800000" scaled="0"/>
              </a:gradFill>
              <a:ln w="12700" cap="flat">
                <a:noFill/>
                <a:miter lim="400000"/>
              </a:ln>
              <a:effectLst/>
            </p:spPr>
            <p:txBody>
              <a:bodyPr wrap="square" lIns="45718" tIns="45718" rIns="45718" bIns="45718" numCol="1" anchor="t">
                <a:noAutofit/>
              </a:bodyPr>
              <a:lstStyle/>
              <a:p>
                <a:pPr>
                  <a:defRPr i="0" sz="1800">
                    <a:solidFill>
                      <a:srgbClr val="FFFFFF"/>
                    </a:solidFill>
                    <a:latin typeface="Arial"/>
                    <a:ea typeface="Arial"/>
                    <a:cs typeface="Arial"/>
                    <a:sym typeface="Arial"/>
                  </a:defRPr>
                </a:pPr>
              </a:p>
            </p:txBody>
          </p:sp>
        </p:grpSp>
      </p:grpSp>
      <p:sp>
        <p:nvSpPr>
          <p:cNvPr id="41" name="Title Text"/>
          <p:cNvSpPr txBox="1"/>
          <p:nvPr>
            <p:ph type="title"/>
          </p:nvPr>
        </p:nvSpPr>
        <p:spPr>
          <a:xfrm>
            <a:off x="457200" y="92074"/>
            <a:ext cx="8229600" cy="1508126"/>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chor="ctr">
            <a:normAutofit fontScale="100000" lnSpcReduction="0"/>
          </a:bodyPr>
          <a:lstStyle/>
          <a:p>
            <a:pPr/>
            <a:r>
              <a:t>Title Text</a:t>
            </a:r>
          </a:p>
        </p:txBody>
      </p:sp>
      <p:sp>
        <p:nvSpPr>
          <p:cNvPr id="42" name="Body Level One…"/>
          <p:cNvSpPr txBox="1"/>
          <p:nvPr>
            <p:ph type="body" idx="1"/>
          </p:nvPr>
        </p:nvSpPr>
        <p:spPr>
          <a:xfrm>
            <a:off x="457200" y="1600200"/>
            <a:ext cx="8229600" cy="5257800"/>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ormAutofit fontScale="100000" lnSpcReduction="0"/>
          </a:bodyPr>
          <a:lstStyle>
            <a:lvl1pPr>
              <a:buBlip>
                <a:blip r:embed="rId2"/>
              </a:buBlip>
            </a:lvl1pPr>
            <a:lvl3pPr>
              <a:buBlip>
                <a:blip r:embed="rId3"/>
              </a:buBlip>
            </a:lvl3pPr>
            <a:lvl5pPr>
              <a:buBlip>
                <a:blip r:embed="rId2"/>
              </a:buBlip>
            </a:lvl5pPr>
          </a:lstStyle>
          <a:p>
            <a:pPr/>
            <a:r>
              <a:t>Body Level One</a:t>
            </a:r>
          </a:p>
          <a:p>
            <a:pPr lvl="1"/>
            <a:r>
              <a:t>Body Level Two</a:t>
            </a:r>
          </a:p>
          <a:p>
            <a:pPr lvl="2"/>
            <a:r>
              <a:t>Body Level Three</a:t>
            </a:r>
          </a:p>
          <a:p>
            <a:pPr lvl="3"/>
            <a:r>
              <a:t>Body Level Four</a:t>
            </a:r>
          </a:p>
          <a:p>
            <a:pPr lvl="4"/>
            <a:r>
              <a:t>Body Level Five</a:t>
            </a:r>
          </a:p>
        </p:txBody>
      </p:sp>
      <p:sp>
        <p:nvSpPr>
          <p:cNvPr id="43" name="Slide Number"/>
          <p:cNvSpPr txBox="1"/>
          <p:nvPr>
            <p:ph type="sldNum" sz="quarter" idx="2"/>
          </p:nvPr>
        </p:nvSpPr>
        <p:spPr>
          <a:xfrm>
            <a:off x="8413148" y="6449330"/>
            <a:ext cx="273654" cy="264253"/>
          </a:xfrm>
          <a:prstGeom prst="rect">
            <a:avLst/>
          </a:prstGeom>
          <a:ln w="12700">
            <a:miter lim="400000"/>
          </a:ln>
        </p:spPr>
        <p:txBody>
          <a:bodyPr wrap="none" lIns="45718" tIns="45718" rIns="45718" bIns="45718" anchor="b">
            <a:spAutoFit/>
          </a:bodyPr>
          <a:lstStyle>
            <a:lvl1pPr algn="r">
              <a:defRPr i="0" sz="1200">
                <a:solidFill>
                  <a:srgbClr val="FFFFFF"/>
                </a:solidFill>
                <a:effectLst>
                  <a:outerShdw sx="100000" sy="100000" kx="0" ky="0" algn="b" rotWithShape="0" blurRad="12700" dist="25400" dir="2700000">
                    <a:srgbClr val="000000"/>
                  </a:outerShdw>
                </a:effectLst>
                <a:latin typeface="Arial"/>
                <a:ea typeface="Arial"/>
                <a:cs typeface="Arial"/>
                <a:sym typeface="Arial"/>
              </a:defRPr>
            </a:lvl1pPr>
          </a:lstStyle>
          <a:p>
            <a:pPr/>
            <a:fld id="{86CB4B4D-7CA3-9044-876B-883B54F8677D}" type="slidenum"/>
          </a:p>
        </p:txBody>
      </p:sp>
    </p:spTree>
  </p:cSld>
  <p:clrMap bg1="dk1" tx1="lt1" bg2="dk2" tx2="lt2" accent1="accent1" accent2="accent2" accent3="accent3" accent4="accent4" accent5="accent5" accent6="accent6" hlink="hlink" folHlink="folHlink"/>
  <p:sldLayoutIdLst>
    <p:sldLayoutId id="2147483649" r:id="rId4"/>
    <p:sldLayoutId id="2147483650" r:id="rId5"/>
    <p:sldLayoutId id="2147483651" r:id="rId6"/>
  </p:sldLayoutIdLst>
  <p:transition xmlns:p14="http://schemas.microsoft.com/office/powerpoint/2010/main" spd="med" advClick="1"/>
  <p:txStyles>
    <p:titleStyle>
      <a:lvl1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FFFFFF"/>
          </a:solidFill>
          <a:uFillTx/>
          <a:latin typeface="Arial"/>
          <a:ea typeface="Arial"/>
          <a:cs typeface="Arial"/>
          <a:sym typeface="Arial"/>
        </a:defRPr>
      </a:lvl1pPr>
      <a:lvl2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FFFFFF"/>
          </a:solidFill>
          <a:uFillTx/>
          <a:latin typeface="Arial"/>
          <a:ea typeface="Arial"/>
          <a:cs typeface="Arial"/>
          <a:sym typeface="Arial"/>
        </a:defRPr>
      </a:lvl2pPr>
      <a:lvl3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FFFFFF"/>
          </a:solidFill>
          <a:uFillTx/>
          <a:latin typeface="Arial"/>
          <a:ea typeface="Arial"/>
          <a:cs typeface="Arial"/>
          <a:sym typeface="Arial"/>
        </a:defRPr>
      </a:lvl3pPr>
      <a:lvl4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FFFFFF"/>
          </a:solidFill>
          <a:uFillTx/>
          <a:latin typeface="Arial"/>
          <a:ea typeface="Arial"/>
          <a:cs typeface="Arial"/>
          <a:sym typeface="Arial"/>
        </a:defRPr>
      </a:lvl4pPr>
      <a:lvl5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FFFFFF"/>
          </a:solidFill>
          <a:uFillTx/>
          <a:latin typeface="Arial"/>
          <a:ea typeface="Arial"/>
          <a:cs typeface="Arial"/>
          <a:sym typeface="Arial"/>
        </a:defRPr>
      </a:lvl5pPr>
      <a:lvl6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FFFFFF"/>
          </a:solidFill>
          <a:uFillTx/>
          <a:latin typeface="Arial"/>
          <a:ea typeface="Arial"/>
          <a:cs typeface="Arial"/>
          <a:sym typeface="Arial"/>
        </a:defRPr>
      </a:lvl6pPr>
      <a:lvl7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FFFFFF"/>
          </a:solidFill>
          <a:uFillTx/>
          <a:latin typeface="Arial"/>
          <a:ea typeface="Arial"/>
          <a:cs typeface="Arial"/>
          <a:sym typeface="Arial"/>
        </a:defRPr>
      </a:lvl7pPr>
      <a:lvl8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FFFFFF"/>
          </a:solidFill>
          <a:uFillTx/>
          <a:latin typeface="Arial"/>
          <a:ea typeface="Arial"/>
          <a:cs typeface="Arial"/>
          <a:sym typeface="Arial"/>
        </a:defRPr>
      </a:lvl8pPr>
      <a:lvl9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FFFFFF"/>
          </a:solidFill>
          <a:uFillTx/>
          <a:latin typeface="Arial"/>
          <a:ea typeface="Arial"/>
          <a:cs typeface="Arial"/>
          <a:sym typeface="Arial"/>
        </a:defRPr>
      </a:lvl9pPr>
    </p:titleStyle>
    <p:bodyStyle>
      <a:lvl1pPr marL="342900" marR="0" indent="-342900" algn="l" defTabSz="914400" rtl="0" latinLnBrk="0">
        <a:lnSpc>
          <a:spcPct val="100000"/>
        </a:lnSpc>
        <a:spcBef>
          <a:spcPts val="700"/>
        </a:spcBef>
        <a:spcAft>
          <a:spcPts val="0"/>
        </a:spcAft>
        <a:buClrTx/>
        <a:buSzPct val="90000"/>
        <a:buFontTx/>
        <a:buBlip>
          <a:blip r:embed="rId2"/>
        </a:buBlip>
        <a:tabLst/>
        <a:defRPr b="0" baseline="0" cap="none" i="0" spc="0" strike="noStrike" sz="3200" u="none">
          <a:solidFill>
            <a:srgbClr val="FFFFFF"/>
          </a:solidFill>
          <a:uFillTx/>
          <a:latin typeface="Arial"/>
          <a:ea typeface="Arial"/>
          <a:cs typeface="Arial"/>
          <a:sym typeface="Arial"/>
        </a:defRPr>
      </a:lvl1pPr>
      <a:lvl2pPr marL="783771" marR="0" indent="-326571" algn="l" defTabSz="914400" rtl="0" latinLnBrk="0">
        <a:lnSpc>
          <a:spcPct val="100000"/>
        </a:lnSpc>
        <a:spcBef>
          <a:spcPts val="700"/>
        </a:spcBef>
        <a:spcAft>
          <a:spcPts val="0"/>
        </a:spcAft>
        <a:buClrTx/>
        <a:buSzPct val="100000"/>
        <a:buFontTx/>
        <a:buChar char="–"/>
        <a:tabLst/>
        <a:defRPr b="0" baseline="0" cap="none" i="0" spc="0" strike="noStrike" sz="3200" u="none">
          <a:solidFill>
            <a:srgbClr val="FFFFFF"/>
          </a:solidFill>
          <a:uFillTx/>
          <a:latin typeface="Arial"/>
          <a:ea typeface="Arial"/>
          <a:cs typeface="Arial"/>
          <a:sym typeface="Arial"/>
        </a:defRPr>
      </a:lvl2pPr>
      <a:lvl3pPr marL="1219200" marR="0" indent="-304800" algn="l" defTabSz="914400" rtl="0" latinLnBrk="0">
        <a:lnSpc>
          <a:spcPct val="100000"/>
        </a:lnSpc>
        <a:spcBef>
          <a:spcPts val="700"/>
        </a:spcBef>
        <a:spcAft>
          <a:spcPts val="0"/>
        </a:spcAft>
        <a:buClrTx/>
        <a:buSzPct val="90000"/>
        <a:buFontTx/>
        <a:buBlip>
          <a:blip r:embed="rId3"/>
        </a:buBlip>
        <a:tabLst/>
        <a:defRPr b="0" baseline="0" cap="none" i="0" spc="0" strike="noStrike" sz="3200" u="none">
          <a:solidFill>
            <a:srgbClr val="FFFFFF"/>
          </a:solidFill>
          <a:uFillTx/>
          <a:latin typeface="Arial"/>
          <a:ea typeface="Arial"/>
          <a:cs typeface="Arial"/>
          <a:sym typeface="Arial"/>
        </a:defRPr>
      </a:lvl3pPr>
      <a:lvl4pPr marL="1737360" marR="0" indent="-365760" algn="l" defTabSz="914400" rtl="0" latinLnBrk="0">
        <a:lnSpc>
          <a:spcPct val="100000"/>
        </a:lnSpc>
        <a:spcBef>
          <a:spcPts val="700"/>
        </a:spcBef>
        <a:spcAft>
          <a:spcPts val="0"/>
        </a:spcAft>
        <a:buClrTx/>
        <a:buSzPct val="100000"/>
        <a:buFontTx/>
        <a:buChar char="–"/>
        <a:tabLst/>
        <a:defRPr b="0" baseline="0" cap="none" i="0" spc="0" strike="noStrike" sz="3200" u="none">
          <a:solidFill>
            <a:srgbClr val="FFFFFF"/>
          </a:solidFill>
          <a:uFillTx/>
          <a:latin typeface="Arial"/>
          <a:ea typeface="Arial"/>
          <a:cs typeface="Arial"/>
          <a:sym typeface="Arial"/>
        </a:defRPr>
      </a:lvl4pPr>
      <a:lvl5pPr marL="2235200" marR="0" indent="-406400" algn="l" defTabSz="914400" rtl="0" latinLnBrk="0">
        <a:lnSpc>
          <a:spcPct val="100000"/>
        </a:lnSpc>
        <a:spcBef>
          <a:spcPts val="700"/>
        </a:spcBef>
        <a:spcAft>
          <a:spcPts val="0"/>
        </a:spcAft>
        <a:buClrTx/>
        <a:buSzPct val="90000"/>
        <a:buFontTx/>
        <a:buBlip>
          <a:blip r:embed="rId2"/>
        </a:buBlip>
        <a:tabLst/>
        <a:defRPr b="0" baseline="0" cap="none" i="0" spc="0" strike="noStrike" sz="3200" u="none">
          <a:solidFill>
            <a:srgbClr val="FFFFFF"/>
          </a:solidFill>
          <a:uFillTx/>
          <a:latin typeface="Arial"/>
          <a:ea typeface="Arial"/>
          <a:cs typeface="Arial"/>
          <a:sym typeface="Arial"/>
        </a:defRPr>
      </a:lvl5pPr>
      <a:lvl6pPr marL="0" marR="0" indent="2286000" algn="l" defTabSz="914400" rtl="0" latinLnBrk="0">
        <a:lnSpc>
          <a:spcPct val="100000"/>
        </a:lnSpc>
        <a:spcBef>
          <a:spcPts val="700"/>
        </a:spcBef>
        <a:spcAft>
          <a:spcPts val="0"/>
        </a:spcAft>
        <a:buClrTx/>
        <a:buSzTx/>
        <a:buFontTx/>
        <a:buNone/>
        <a:tabLst/>
        <a:defRPr b="0" baseline="0" cap="none" i="0" spc="0" strike="noStrike" sz="3200" u="none">
          <a:solidFill>
            <a:srgbClr val="FFFFFF"/>
          </a:solidFill>
          <a:uFillTx/>
          <a:latin typeface="Arial"/>
          <a:ea typeface="Arial"/>
          <a:cs typeface="Arial"/>
          <a:sym typeface="Arial"/>
        </a:defRPr>
      </a:lvl6pPr>
      <a:lvl7pPr marL="0" marR="0" indent="2743200" algn="l" defTabSz="914400" rtl="0" latinLnBrk="0">
        <a:lnSpc>
          <a:spcPct val="100000"/>
        </a:lnSpc>
        <a:spcBef>
          <a:spcPts val="700"/>
        </a:spcBef>
        <a:spcAft>
          <a:spcPts val="0"/>
        </a:spcAft>
        <a:buClrTx/>
        <a:buSzTx/>
        <a:buFontTx/>
        <a:buNone/>
        <a:tabLst/>
        <a:defRPr b="0" baseline="0" cap="none" i="0" spc="0" strike="noStrike" sz="3200" u="none">
          <a:solidFill>
            <a:srgbClr val="FFFFFF"/>
          </a:solidFill>
          <a:uFillTx/>
          <a:latin typeface="Arial"/>
          <a:ea typeface="Arial"/>
          <a:cs typeface="Arial"/>
          <a:sym typeface="Arial"/>
        </a:defRPr>
      </a:lvl7pPr>
      <a:lvl8pPr marL="0" marR="0" indent="3200400" algn="l" defTabSz="914400" rtl="0" latinLnBrk="0">
        <a:lnSpc>
          <a:spcPct val="100000"/>
        </a:lnSpc>
        <a:spcBef>
          <a:spcPts val="700"/>
        </a:spcBef>
        <a:spcAft>
          <a:spcPts val="0"/>
        </a:spcAft>
        <a:buClrTx/>
        <a:buSzTx/>
        <a:buFontTx/>
        <a:buNone/>
        <a:tabLst/>
        <a:defRPr b="0" baseline="0" cap="none" i="0" spc="0" strike="noStrike" sz="3200" u="none">
          <a:solidFill>
            <a:srgbClr val="FFFFFF"/>
          </a:solidFill>
          <a:uFillTx/>
          <a:latin typeface="Arial"/>
          <a:ea typeface="Arial"/>
          <a:cs typeface="Arial"/>
          <a:sym typeface="Arial"/>
        </a:defRPr>
      </a:lvl8pPr>
      <a:lvl9pPr marL="0" marR="0" indent="3657600" algn="l" defTabSz="914400" rtl="0" latinLnBrk="0">
        <a:lnSpc>
          <a:spcPct val="100000"/>
        </a:lnSpc>
        <a:spcBef>
          <a:spcPts val="700"/>
        </a:spcBef>
        <a:spcAft>
          <a:spcPts val="0"/>
        </a:spcAft>
        <a:buClrTx/>
        <a:buSzTx/>
        <a:buFontTx/>
        <a:buNone/>
        <a:tabLst/>
        <a:defRPr b="0" baseline="0" cap="none" i="0" spc="0" strike="noStrike" sz="3200" u="none">
          <a:solidFill>
            <a:srgbClr val="FFFFFF"/>
          </a:solidFill>
          <a:uFillTx/>
          <a:latin typeface="Arial"/>
          <a:ea typeface="Arial"/>
          <a:cs typeface="Arial"/>
          <a:sym typeface="Arial"/>
        </a:defRPr>
      </a:lvl9pPr>
    </p:bodyStyle>
    <p:otherStyle>
      <a:lvl1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effectLst>
            <a:outerShdw sx="100000" sy="100000" kx="0" ky="0" algn="b" rotWithShape="0" blurRad="12700" dist="25400" dir="2700000">
              <a:srgbClr val="000000"/>
            </a:outerShdw>
          </a:effectLst>
          <a:uFillTx/>
          <a:latin typeface="+mn-lt"/>
          <a:ea typeface="+mn-ea"/>
          <a:cs typeface="+mn-cs"/>
          <a:sym typeface="Arial"/>
        </a:defRPr>
      </a:lvl1pPr>
      <a:lvl2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effectLst>
            <a:outerShdw sx="100000" sy="100000" kx="0" ky="0" algn="b" rotWithShape="0" blurRad="12700" dist="25400" dir="2700000">
              <a:srgbClr val="000000"/>
            </a:outerShdw>
          </a:effectLst>
          <a:uFillTx/>
          <a:latin typeface="+mn-lt"/>
          <a:ea typeface="+mn-ea"/>
          <a:cs typeface="+mn-cs"/>
          <a:sym typeface="Arial"/>
        </a:defRPr>
      </a:lvl2pPr>
      <a:lvl3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effectLst>
            <a:outerShdw sx="100000" sy="100000" kx="0" ky="0" algn="b" rotWithShape="0" blurRad="12700" dist="25400" dir="2700000">
              <a:srgbClr val="000000"/>
            </a:outerShdw>
          </a:effectLst>
          <a:uFillTx/>
          <a:latin typeface="+mn-lt"/>
          <a:ea typeface="+mn-ea"/>
          <a:cs typeface="+mn-cs"/>
          <a:sym typeface="Arial"/>
        </a:defRPr>
      </a:lvl3pPr>
      <a:lvl4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effectLst>
            <a:outerShdw sx="100000" sy="100000" kx="0" ky="0" algn="b" rotWithShape="0" blurRad="12700" dist="25400" dir="2700000">
              <a:srgbClr val="000000"/>
            </a:outerShdw>
          </a:effectLst>
          <a:uFillTx/>
          <a:latin typeface="+mn-lt"/>
          <a:ea typeface="+mn-ea"/>
          <a:cs typeface="+mn-cs"/>
          <a:sym typeface="Arial"/>
        </a:defRPr>
      </a:lvl4pPr>
      <a:lvl5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effectLst>
            <a:outerShdw sx="100000" sy="100000" kx="0" ky="0" algn="b" rotWithShape="0" blurRad="12700" dist="25400" dir="2700000">
              <a:srgbClr val="000000"/>
            </a:outerShdw>
          </a:effectLst>
          <a:uFillTx/>
          <a:latin typeface="+mn-lt"/>
          <a:ea typeface="+mn-ea"/>
          <a:cs typeface="+mn-cs"/>
          <a:sym typeface="Arial"/>
        </a:defRPr>
      </a:lvl5pPr>
      <a:lvl6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effectLst>
            <a:outerShdw sx="100000" sy="100000" kx="0" ky="0" algn="b" rotWithShape="0" blurRad="12700" dist="25400" dir="2700000">
              <a:srgbClr val="000000"/>
            </a:outerShdw>
          </a:effectLst>
          <a:uFillTx/>
          <a:latin typeface="+mn-lt"/>
          <a:ea typeface="+mn-ea"/>
          <a:cs typeface="+mn-cs"/>
          <a:sym typeface="Arial"/>
        </a:defRPr>
      </a:lvl6pPr>
      <a:lvl7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effectLst>
            <a:outerShdw sx="100000" sy="100000" kx="0" ky="0" algn="b" rotWithShape="0" blurRad="12700" dist="25400" dir="2700000">
              <a:srgbClr val="000000"/>
            </a:outerShdw>
          </a:effectLst>
          <a:uFillTx/>
          <a:latin typeface="+mn-lt"/>
          <a:ea typeface="+mn-ea"/>
          <a:cs typeface="+mn-cs"/>
          <a:sym typeface="Arial"/>
        </a:defRPr>
      </a:lvl7pPr>
      <a:lvl8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effectLst>
            <a:outerShdw sx="100000" sy="100000" kx="0" ky="0" algn="b" rotWithShape="0" blurRad="12700" dist="25400" dir="2700000">
              <a:srgbClr val="000000"/>
            </a:outerShdw>
          </a:effectLst>
          <a:uFillTx/>
          <a:latin typeface="+mn-lt"/>
          <a:ea typeface="+mn-ea"/>
          <a:cs typeface="+mn-cs"/>
          <a:sym typeface="Arial"/>
        </a:defRPr>
      </a:lvl8pPr>
      <a:lvl9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effectLst>
            <a:outerShdw sx="100000" sy="100000" kx="0" ky="0" algn="b" rotWithShape="0" blurRad="12700" dist="25400" dir="2700000">
              <a:srgbClr val="000000"/>
            </a:outerShdw>
          </a:effectLst>
          <a:uFillTx/>
          <a:latin typeface="+mn-lt"/>
          <a:ea typeface="+mn-ea"/>
          <a:cs typeface="+mn-cs"/>
          <a:sym typeface="Arial"/>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10.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3.png"/><Relationship Id="rId3" Type="http://schemas.openxmlformats.org/officeDocument/2006/relationships/image" Target="../media/image4.jpeg"/><Relationship Id="rId4" Type="http://schemas.openxmlformats.org/officeDocument/2006/relationships/image" Target="../media/image5.jpeg"/></Relationships>

</file>

<file path=ppt/slides/_rels/slide11.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3.png"/><Relationship Id="rId3" Type="http://schemas.openxmlformats.org/officeDocument/2006/relationships/image" Target="../media/image6.jpeg"/><Relationship Id="rId4" Type="http://schemas.openxmlformats.org/officeDocument/2006/relationships/image" Target="../media/image7.jpeg"/></Relationships>

</file>

<file path=ppt/slides/_rels/slide12.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8.jpeg"/><Relationship Id="rId3" Type="http://schemas.openxmlformats.org/officeDocument/2006/relationships/image" Target="../media/image9.jpeg"/><Relationship Id="rId4" Type="http://schemas.openxmlformats.org/officeDocument/2006/relationships/image" Target="../media/image3.png"/></Relationships>

</file>

<file path=ppt/slides/_rels/slide13.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3.png"/><Relationship Id="rId3" Type="http://schemas.openxmlformats.org/officeDocument/2006/relationships/image" Target="../media/image10.jpeg"/><Relationship Id="rId4" Type="http://schemas.openxmlformats.org/officeDocument/2006/relationships/image" Target="../media/image11.jpeg"/></Relationships>

</file>

<file path=ppt/slides/_rels/slide14.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3.png"/><Relationship Id="rId3" Type="http://schemas.openxmlformats.org/officeDocument/2006/relationships/image" Target="../media/image12.jpeg"/></Relationships>

</file>

<file path=ppt/slides/_rels/slide15.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3.png"/></Relationships>

</file>

<file path=ppt/slides/_rels/slide16.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3.png"/></Relationships>

</file>

<file path=ppt/slides/_rels/slide19.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image" Target="../media/image1.png"/></Relationships>

</file>

<file path=ppt/slides/_rels/slide20.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3.png"/></Relationships>

</file>

<file path=ppt/slides/_rels/slide21.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3.jpeg"/><Relationship Id="rId3" Type="http://schemas.openxmlformats.org/officeDocument/2006/relationships/image" Target="../media/image14.jpeg"/></Relationships>

</file>

<file path=ppt/slides/_rels/slide22.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5.jpeg"/><Relationship Id="rId3" Type="http://schemas.openxmlformats.org/officeDocument/2006/relationships/image" Target="../media/image16.jpeg"/></Relationships>

</file>

<file path=ppt/slides/_rels/slide27.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7.jpeg"/><Relationship Id="rId3" Type="http://schemas.openxmlformats.org/officeDocument/2006/relationships/image" Target="../media/image18.jpeg"/></Relationships>

</file>

<file path=ppt/slides/_rels/slide28.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9.jpeg"/><Relationship Id="rId3" Type="http://schemas.openxmlformats.org/officeDocument/2006/relationships/image" Target="../media/image20.jpeg"/><Relationship Id="rId4" Type="http://schemas.openxmlformats.org/officeDocument/2006/relationships/image" Target="../media/image21.jpeg"/></Relationships>

</file>

<file path=ppt/slides/_rels/slide29.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2.jpeg"/><Relationship Id="rId3" Type="http://schemas.openxmlformats.org/officeDocument/2006/relationships/image" Target="../media/image23.jpeg"/></Relationships>

</file>

<file path=ppt/slides/_rels/slide3.xml.rels><?xml version="1.0" encoding="UTF-8"?>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4.jpeg"/><Relationship Id="rId3" Type="http://schemas.openxmlformats.org/officeDocument/2006/relationships/image" Target="../media/image25.jpeg"/></Relationships>

</file>

<file path=ppt/slides/_rels/slide31.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6.jpeg"/></Relationships>

</file>

<file path=ppt/slides/_rels/slide33.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7.jpeg"/></Relationships>

</file>

<file path=ppt/slides/_rels/slide35.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8.jpeg"/><Relationship Id="rId3" Type="http://schemas.openxmlformats.org/officeDocument/2006/relationships/image" Target="../media/image29.jpeg"/><Relationship Id="rId4" Type="http://schemas.openxmlformats.org/officeDocument/2006/relationships/image" Target="../media/image30.jpeg"/><Relationship Id="rId5" Type="http://schemas.openxmlformats.org/officeDocument/2006/relationships/image" Target="../media/image31.jpeg"/><Relationship Id="rId6" Type="http://schemas.openxmlformats.org/officeDocument/2006/relationships/image" Target="../media/image32.jpeg"/></Relationships>

</file>

<file path=ppt/slides/_rels/slide36.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33.jpeg"/><Relationship Id="rId3" Type="http://schemas.openxmlformats.org/officeDocument/2006/relationships/image" Target="../media/image34.jpeg"/><Relationship Id="rId4" Type="http://schemas.openxmlformats.org/officeDocument/2006/relationships/image" Target="../media/image35.jpeg"/></Relationships>

</file>

<file path=ppt/slides/_rels/slide37.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36.jpeg"/><Relationship Id="rId3" Type="http://schemas.openxmlformats.org/officeDocument/2006/relationships/image" Target="../media/image37.jpeg"/></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3.png"/></Relationships>

</file>

<file path=ppt/slides/_rels/slide40.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38.jpeg"/></Relationships>

</file>

<file path=ppt/slides/_rels/slide41.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9.jpeg"/><Relationship Id="rId3" Type="http://schemas.openxmlformats.org/officeDocument/2006/relationships/image" Target="../media/image40.jpeg"/></Relationships>

</file>

<file path=ppt/slides/_rels/slide45.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41.jpeg"/><Relationship Id="rId3" Type="http://schemas.openxmlformats.org/officeDocument/2006/relationships/image" Target="../media/image42.jpeg"/></Relationships>

</file>

<file path=ppt/slides/_rels/slide46.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43.jpeg"/></Relationships>

</file>

<file path=ppt/slides/_rels/slide47.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44.jpeg"/></Relationships>

</file>

<file path=ppt/slides/_rels/slide48.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45.jpeg"/></Relationships>

</file>

<file path=ppt/slides/_rels/slide49.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46.jpeg"/><Relationship Id="rId3" Type="http://schemas.openxmlformats.org/officeDocument/2006/relationships/image" Target="../media/image47.jpeg"/></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3.png"/></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48.jpeg"/></Relationships>

</file>

<file path=ppt/slides/_rels/slide51.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49.jpeg"/></Relationships>

</file>

<file path=ppt/slides/_rels/slide52.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50.jpeg"/></Relationships>

</file>

<file path=ppt/slides/_rels/slide53.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51.jpeg"/></Relationships>

</file>

<file path=ppt/slides/_rels/slide55.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image" Target="../media/image1.png"/></Relationships>

</file>

<file path=ppt/slides/_rels/slide56.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image" Target="../media/image1.png"/></Relationships>

</file>

<file path=ppt/slides/_rels/slide57.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image" Target="../media/image1.png"/></Relationships>

</file>

<file path=ppt/slides/_rels/slide58.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image" Target="../media/image1.png"/></Relationships>

</file>

<file path=ppt/slides/_rels/slide59.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3.png"/></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jpeg"/></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3.png"/><Relationship Id="rId3"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75" name="FLUID CONTROL AND SOFT TISSUE MANAGEMENT"/>
          <p:cNvSpPr txBox="1"/>
          <p:nvPr>
            <p:ph type="title" idx="4294967295"/>
          </p:nvPr>
        </p:nvSpPr>
        <p:spPr>
          <a:xfrm>
            <a:off x="685800" y="228600"/>
            <a:ext cx="7772400" cy="2971800"/>
          </a:xfrm>
          <a:prstGeom prst="rect">
            <a:avLst/>
          </a:prstGeom>
          <a:solidFill>
            <a:schemeClr val="accent2"/>
          </a:solidFill>
          <a:ln w="76200">
            <a:solidFill>
              <a:srgbClr val="BF57BA"/>
            </a:solidFill>
            <a:round/>
          </a:ln>
        </p:spPr>
        <p:txBody>
          <a:bodyPr/>
          <a:lstStyle>
            <a:lvl1pPr>
              <a:defRPr b="1" sz="5400"/>
            </a:lvl1pPr>
          </a:lstStyle>
          <a:p>
            <a:pPr/>
            <a:r>
              <a:t>FLUID CONTROL AND SOFT TISSUE MANAGEMENT </a:t>
            </a:r>
          </a:p>
        </p:txBody>
      </p:sp>
      <p:grpSp>
        <p:nvGrpSpPr>
          <p:cNvPr id="78" name="IMG_0737"/>
          <p:cNvGrpSpPr/>
          <p:nvPr/>
        </p:nvGrpSpPr>
        <p:grpSpPr>
          <a:xfrm>
            <a:off x="1024590" y="3712250"/>
            <a:ext cx="3352801" cy="2667001"/>
            <a:chOff x="0" y="0"/>
            <a:chExt cx="3352800" cy="2667000"/>
          </a:xfrm>
        </p:grpSpPr>
        <p:sp>
          <p:nvSpPr>
            <p:cNvPr id="76" name="Rectangle"/>
            <p:cNvSpPr/>
            <p:nvPr/>
          </p:nvSpPr>
          <p:spPr>
            <a:xfrm>
              <a:off x="0" y="0"/>
              <a:ext cx="3352800" cy="2667000"/>
            </a:xfrm>
            <a:prstGeom prst="rect">
              <a:avLst/>
            </a:prstGeom>
            <a:solidFill>
              <a:srgbClr val="45C984"/>
            </a:solidFill>
            <a:ln w="12700" cap="flat">
              <a:noFill/>
              <a:miter lim="400000"/>
            </a:ln>
            <a:effectLst/>
          </p:spPr>
          <p:txBody>
            <a:bodyPr wrap="square" lIns="45718" tIns="45718" rIns="45718" bIns="45718" numCol="1" anchor="t">
              <a:noAutofit/>
            </a:bodyPr>
            <a:lstStyle/>
            <a:p>
              <a:pPr>
                <a:defRPr>
                  <a:solidFill>
                    <a:srgbClr val="000099"/>
                  </a:solidFill>
                  <a:latin typeface="Arial"/>
                  <a:ea typeface="Arial"/>
                  <a:cs typeface="Arial"/>
                  <a:sym typeface="Arial"/>
                </a:defRPr>
              </a:pPr>
            </a:p>
          </p:txBody>
        </p:sp>
        <p:pic>
          <p:nvPicPr>
            <p:cNvPr id="77" name="IMG_0737.jpeg" descr="IMG_0737.jpeg"/>
            <p:cNvPicPr>
              <a:picLocks noChangeAspect="1"/>
            </p:cNvPicPr>
            <p:nvPr/>
          </p:nvPicPr>
          <p:blipFill>
            <a:blip r:embed="rId2">
              <a:extLst/>
            </a:blip>
            <a:stretch>
              <a:fillRect/>
            </a:stretch>
          </p:blipFill>
          <p:spPr>
            <a:xfrm>
              <a:off x="0" y="0"/>
              <a:ext cx="3352800" cy="2667000"/>
            </a:xfrm>
            <a:prstGeom prst="rect">
              <a:avLst/>
            </a:prstGeom>
            <a:ln w="9525" cap="flat">
              <a:solidFill>
                <a:srgbClr val="BF57BA"/>
              </a:solidFill>
              <a:prstDash val="solid"/>
              <a:round/>
            </a:ln>
            <a:effectLst/>
          </p:spPr>
        </p:pic>
      </p:grpSp>
      <p:sp>
        <p:nvSpPr>
          <p:cNvPr id="79" name="Rectangle 5"/>
          <p:cNvSpPr txBox="1"/>
          <p:nvPr/>
        </p:nvSpPr>
        <p:spPr>
          <a:xfrm>
            <a:off x="5173557" y="5023201"/>
            <a:ext cx="4709161" cy="667332"/>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defRPr b="1" i="0" sz="2000">
                <a:solidFill>
                  <a:srgbClr val="EBEBEB"/>
                </a:solidFill>
                <a:effectLst>
                  <a:outerShdw sx="100000" sy="100000" kx="0" ky="0" algn="b" rotWithShape="0" blurRad="38100" dist="38100" dir="2700000">
                    <a:srgbClr val="000000">
                      <a:alpha val="43137"/>
                    </a:srgbClr>
                  </a:outerShdw>
                </a:effectLst>
                <a:latin typeface="Arial"/>
                <a:ea typeface="Arial"/>
                <a:cs typeface="Arial"/>
                <a:sym typeface="Arial"/>
              </a:defRPr>
            </a:lvl1pPr>
          </a:lstStyle>
          <a:p>
            <a:pPr/>
            <a:r>
              <a:t>RUNGTA COLLEGE OF DENTAL SCIENCES AND RESEARCH </a:t>
            </a:r>
          </a:p>
        </p:txBody>
      </p:sp>
      <p:sp>
        <p:nvSpPr>
          <p:cNvPr id="80" name="DEPT OF PROSTHODONTICS"/>
          <p:cNvSpPr txBox="1"/>
          <p:nvPr/>
        </p:nvSpPr>
        <p:spPr>
          <a:xfrm>
            <a:off x="5376262" y="5952032"/>
            <a:ext cx="3669937" cy="396239"/>
          </a:xfrm>
          <a:prstGeom prst="rect">
            <a:avLst/>
          </a:prstGeom>
          <a:ln w="12700">
            <a:miter lim="400000"/>
          </a:ln>
          <a:extLst>
            <a:ext uri="{C572A759-6A51-4108-AA02-DFA0A04FC94B}">
              <ma14:wrappingTextBoxFlag xmlns:ma14="http://schemas.microsoft.com/office/mac/drawingml/2011/main" val="1"/>
            </a:ext>
          </a:extLst>
        </p:spPr>
        <p:txBody>
          <a:bodyPr wrap="none" lIns="45718" tIns="45718" rIns="45718" bIns="45718">
            <a:spAutoFit/>
          </a:bodyPr>
          <a:lstStyle>
            <a:lvl1pPr>
              <a:defRPr sz="2000"/>
            </a:lvl1pPr>
          </a:lstStyle>
          <a:p>
            <a:pPr/>
            <a:r>
              <a:t>DEPT OF PROSTHODONTICS</a:t>
            </a:r>
          </a:p>
        </p:txBody>
      </p:sp>
      <p:sp>
        <p:nvSpPr>
          <p:cNvPr id="81" name="PRESENTATED BY DKASHYAP"/>
          <p:cNvSpPr txBox="1"/>
          <p:nvPr/>
        </p:nvSpPr>
        <p:spPr>
          <a:xfrm>
            <a:off x="2539036" y="6318996"/>
            <a:ext cx="288128" cy="127001"/>
          </a:xfrm>
          <a:prstGeom prst="rect">
            <a:avLst/>
          </a:prstGeom>
          <a:ln w="12700">
            <a:miter lim="400000"/>
          </a:ln>
          <a:extLst>
            <a:ext uri="{C572A759-6A51-4108-AA02-DFA0A04FC94B}">
              <ma14:wrappingTextBoxFlag xmlns:ma14="http://schemas.microsoft.com/office/mac/drawingml/2011/main" val="1"/>
            </a:ext>
          </a:extLst>
        </p:spPr>
        <p:txBody>
          <a:bodyPr wrap="none" lIns="45718" tIns="45718" rIns="45718" bIns="45718">
            <a:spAutoFit/>
          </a:bodyPr>
          <a:lstStyle>
            <a:lvl1pPr>
              <a:defRPr sz="100"/>
            </a:lvl1pPr>
          </a:lstStyle>
          <a:p>
            <a:pPr/>
            <a:r>
              <a:t>PRESENTATED BY DKASHYAP</a:t>
            </a:r>
          </a:p>
        </p:txBody>
      </p:sp>
      <p:sp>
        <p:nvSpPr>
          <p:cNvPr id="82" name="PRESENTATED  BY DR. RUCHA KASHYAP"/>
          <p:cNvSpPr txBox="1"/>
          <p:nvPr/>
        </p:nvSpPr>
        <p:spPr>
          <a:xfrm>
            <a:off x="5851737" y="6260787"/>
            <a:ext cx="3352801" cy="26923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a:defRPr sz="1200"/>
            </a:lvl1pPr>
          </a:lstStyle>
          <a:p>
            <a:pPr/>
            <a:r>
              <a:t>PRESENTATED  BY DR. RUCHA KASHYAP</a:t>
            </a:r>
          </a:p>
        </p:txBody>
      </p:sp>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1" name="SALIVA EJECTOR"/>
          <p:cNvSpPr txBox="1"/>
          <p:nvPr>
            <p:ph type="title" idx="4294967295"/>
          </p:nvPr>
        </p:nvSpPr>
        <p:spPr>
          <a:xfrm>
            <a:off x="2209800" y="76200"/>
            <a:ext cx="4495800" cy="685800"/>
          </a:xfrm>
          <a:prstGeom prst="rect">
            <a:avLst/>
          </a:prstGeom>
          <a:solidFill>
            <a:schemeClr val="accent2"/>
          </a:solidFill>
          <a:ln w="9525">
            <a:solidFill>
              <a:srgbClr val="FFFF66"/>
            </a:solidFill>
            <a:round/>
          </a:ln>
        </p:spPr>
        <p:txBody>
          <a:bodyPr/>
          <a:lstStyle>
            <a:lvl1pPr>
              <a:defRPr sz="3600">
                <a:effectLst>
                  <a:outerShdw sx="100000" sy="100000" kx="0" ky="0" algn="b" rotWithShape="0" blurRad="12700" dist="25400" dir="2700000">
                    <a:srgbClr val="000000"/>
                  </a:outerShdw>
                </a:effectLst>
              </a:defRPr>
            </a:lvl1pPr>
          </a:lstStyle>
          <a:p>
            <a:pPr/>
            <a:r>
              <a:t>SALIVA EJECTOR</a:t>
            </a:r>
          </a:p>
        </p:txBody>
      </p:sp>
      <p:sp>
        <p:nvSpPr>
          <p:cNvPr id="122" name="It is most useful as an adjunct to high volume evacuation .…"/>
          <p:cNvSpPr txBox="1"/>
          <p:nvPr>
            <p:ph type="body" sz="half" idx="4294967295"/>
          </p:nvPr>
        </p:nvSpPr>
        <p:spPr>
          <a:xfrm>
            <a:off x="304800" y="1143000"/>
            <a:ext cx="4800600" cy="4648200"/>
          </a:xfrm>
          <a:prstGeom prst="rect">
            <a:avLst/>
          </a:prstGeom>
        </p:spPr>
        <p:txBody>
          <a:bodyPr/>
          <a:lstStyle/>
          <a:p>
            <a:pPr marL="336041" indent="-336041" algn="just" defTabSz="896111">
              <a:lnSpc>
                <a:spcPct val="80000"/>
              </a:lnSpc>
              <a:spcBef>
                <a:spcPts val="500"/>
              </a:spcBef>
              <a:buBlip>
                <a:blip r:embed="rId2"/>
              </a:buBlip>
              <a:defRPr sz="2300"/>
            </a:pPr>
            <a:r>
              <a:t>  It is most useful as an adjunct to high volume evacuation .</a:t>
            </a:r>
          </a:p>
          <a:p>
            <a:pPr marL="336041" indent="-336041" algn="just" defTabSz="896111">
              <a:lnSpc>
                <a:spcPct val="80000"/>
              </a:lnSpc>
              <a:buBlip>
                <a:blip r:embed="rId2"/>
              </a:buBlip>
              <a:defRPr sz="2300"/>
            </a:pPr>
          </a:p>
          <a:p>
            <a:pPr marL="336041" indent="-336041" algn="just" defTabSz="896111">
              <a:lnSpc>
                <a:spcPct val="80000"/>
              </a:lnSpc>
              <a:spcBef>
                <a:spcPts val="500"/>
              </a:spcBef>
              <a:buBlip>
                <a:blip r:embed="rId2"/>
              </a:buBlip>
              <a:defRPr sz="2300"/>
            </a:pPr>
            <a:r>
              <a:t>  It can be used for evacuation when the maxillary arch is being treated .</a:t>
            </a:r>
          </a:p>
          <a:p>
            <a:pPr marL="336041" indent="-336041" algn="just" defTabSz="896111">
              <a:lnSpc>
                <a:spcPct val="80000"/>
              </a:lnSpc>
              <a:buBlip>
                <a:blip r:embed="rId2"/>
              </a:buBlip>
              <a:defRPr sz="2300"/>
            </a:pPr>
          </a:p>
          <a:p>
            <a:pPr marL="336041" indent="-336041" algn="just" defTabSz="896111">
              <a:lnSpc>
                <a:spcPct val="80000"/>
              </a:lnSpc>
              <a:spcBef>
                <a:spcPts val="500"/>
              </a:spcBef>
              <a:buBlip>
                <a:blip r:embed="rId2"/>
              </a:buBlip>
              <a:defRPr sz="2300"/>
            </a:pPr>
            <a:r>
              <a:t>  It is not very  effective   during impression and cementation .</a:t>
            </a:r>
          </a:p>
          <a:p>
            <a:pPr marL="336041" indent="-336041" algn="just" defTabSz="896111">
              <a:lnSpc>
                <a:spcPct val="80000"/>
              </a:lnSpc>
              <a:buBlip>
                <a:blip r:embed="rId2"/>
              </a:buBlip>
              <a:defRPr sz="2300"/>
            </a:pPr>
          </a:p>
          <a:p>
            <a:pPr marL="336041" indent="-336041" algn="just" defTabSz="896111">
              <a:lnSpc>
                <a:spcPct val="80000"/>
              </a:lnSpc>
              <a:spcBef>
                <a:spcPts val="500"/>
              </a:spcBef>
              <a:buBlip>
                <a:blip r:embed="rId2"/>
              </a:buBlip>
              <a:defRPr sz="2300"/>
            </a:pPr>
            <a:r>
              <a:t>  It is placed at the corner of the mouth, opposite to the quadrant being operated and the patient ‘s head is turned toward it.</a:t>
            </a:r>
          </a:p>
        </p:txBody>
      </p:sp>
      <p:pic>
        <p:nvPicPr>
          <p:cNvPr id="123" name="IMG_0765" descr="IMG_0765"/>
          <p:cNvPicPr>
            <a:picLocks noChangeAspect="1"/>
          </p:cNvPicPr>
          <p:nvPr/>
        </p:nvPicPr>
        <p:blipFill>
          <a:blip r:embed="rId3">
            <a:extLst/>
          </a:blip>
          <a:stretch>
            <a:fillRect/>
          </a:stretch>
        </p:blipFill>
        <p:spPr>
          <a:xfrm>
            <a:off x="5638800" y="3581400"/>
            <a:ext cx="3276600" cy="2971800"/>
          </a:xfrm>
          <a:prstGeom prst="rect">
            <a:avLst/>
          </a:prstGeom>
          <a:ln>
            <a:solidFill>
              <a:srgbClr val="FFFF66"/>
            </a:solidFill>
          </a:ln>
        </p:spPr>
      </p:pic>
      <p:pic>
        <p:nvPicPr>
          <p:cNvPr id="124" name="Picture1dent%20019" descr="Picture1dent%20019"/>
          <p:cNvPicPr>
            <a:picLocks noChangeAspect="1"/>
          </p:cNvPicPr>
          <p:nvPr/>
        </p:nvPicPr>
        <p:blipFill>
          <a:blip r:embed="rId4">
            <a:extLst/>
          </a:blip>
          <a:stretch>
            <a:fillRect/>
          </a:stretch>
        </p:blipFill>
        <p:spPr>
          <a:xfrm>
            <a:off x="5638800" y="898525"/>
            <a:ext cx="3068639" cy="2454275"/>
          </a:xfrm>
          <a:prstGeom prst="rect">
            <a:avLst/>
          </a:prstGeom>
          <a:ln>
            <a:solidFill>
              <a:srgbClr val="FFFF66"/>
            </a:solidFill>
          </a:ln>
        </p:spPr>
      </p:pic>
    </p:spTree>
  </p:cSld>
  <p:clrMapOvr>
    <a:masterClrMapping/>
  </p:clrMapOvr>
  <p:transition xmlns:p14="http://schemas.microsoft.com/office/powerpoint/2010/main" spd="med" advClick="1"/>
</p:sld>
</file>

<file path=ppt/slides/slide1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6" name="SVEDOPTER"/>
          <p:cNvSpPr txBox="1"/>
          <p:nvPr>
            <p:ph type="title" idx="4294967295"/>
          </p:nvPr>
        </p:nvSpPr>
        <p:spPr>
          <a:xfrm>
            <a:off x="457200" y="152400"/>
            <a:ext cx="4876800" cy="762000"/>
          </a:xfrm>
          <a:prstGeom prst="rect">
            <a:avLst/>
          </a:prstGeom>
          <a:solidFill>
            <a:schemeClr val="accent2"/>
          </a:solidFill>
          <a:ln w="9525">
            <a:solidFill>
              <a:srgbClr val="FFFF66"/>
            </a:solidFill>
            <a:round/>
          </a:ln>
        </p:spPr>
        <p:txBody>
          <a:bodyPr/>
          <a:lstStyle>
            <a:lvl1pPr>
              <a:defRPr b="1" sz="4000">
                <a:effectLst>
                  <a:outerShdw sx="100000" sy="100000" kx="0" ky="0" algn="b" rotWithShape="0" blurRad="12700" dist="25400" dir="2700000">
                    <a:srgbClr val="000000"/>
                  </a:outerShdw>
                </a:effectLst>
              </a:defRPr>
            </a:lvl1pPr>
          </a:lstStyle>
          <a:p>
            <a:pPr/>
            <a:r>
              <a:t>SVEDOPTER</a:t>
            </a:r>
          </a:p>
        </p:txBody>
      </p:sp>
      <p:sp>
        <p:nvSpPr>
          <p:cNvPr id="127" name="It is used for isolating the mandibular teeth .…"/>
          <p:cNvSpPr txBox="1"/>
          <p:nvPr>
            <p:ph type="body" idx="4294967295"/>
          </p:nvPr>
        </p:nvSpPr>
        <p:spPr>
          <a:xfrm>
            <a:off x="304800" y="762000"/>
            <a:ext cx="5257800" cy="5867400"/>
          </a:xfrm>
          <a:prstGeom prst="rect">
            <a:avLst/>
          </a:prstGeom>
        </p:spPr>
        <p:txBody>
          <a:bodyPr/>
          <a:lstStyle/>
          <a:p>
            <a:pPr>
              <a:lnSpc>
                <a:spcPct val="80000"/>
              </a:lnSpc>
              <a:buBlip>
                <a:blip r:embed="rId2"/>
              </a:buBlip>
              <a:defRPr sz="2400"/>
            </a:pPr>
          </a:p>
          <a:p>
            <a:pPr>
              <a:lnSpc>
                <a:spcPct val="80000"/>
              </a:lnSpc>
              <a:buBlip>
                <a:blip r:embed="rId2"/>
              </a:buBlip>
              <a:defRPr sz="2400"/>
            </a:pPr>
          </a:p>
          <a:p>
            <a:pPr algn="just">
              <a:lnSpc>
                <a:spcPct val="80000"/>
              </a:lnSpc>
              <a:spcBef>
                <a:spcPts val="500"/>
              </a:spcBef>
              <a:buBlip>
                <a:blip r:embed="rId2"/>
              </a:buBlip>
              <a:defRPr sz="2400"/>
            </a:pPr>
            <a:r>
              <a:t>It is used for isolating the mandibular teeth .</a:t>
            </a:r>
          </a:p>
          <a:p>
            <a:pPr algn="just">
              <a:lnSpc>
                <a:spcPct val="80000"/>
              </a:lnSpc>
              <a:spcBef>
                <a:spcPts val="500"/>
              </a:spcBef>
              <a:buBlip>
                <a:blip r:embed="rId2"/>
              </a:buBlip>
              <a:defRPr sz="2400"/>
            </a:pPr>
            <a:r>
              <a:t>It is the metal saliva ejector attached with a tongue deflector .</a:t>
            </a:r>
          </a:p>
          <a:p>
            <a:pPr algn="just">
              <a:lnSpc>
                <a:spcPct val="80000"/>
              </a:lnSpc>
              <a:buBlip>
                <a:blip r:embed="rId2"/>
              </a:buBlip>
              <a:defRPr sz="2400"/>
            </a:pPr>
          </a:p>
          <a:p>
            <a:pPr algn="just">
              <a:lnSpc>
                <a:spcPct val="80000"/>
              </a:lnSpc>
              <a:buBlip>
                <a:blip r:embed="rId2"/>
              </a:buBlip>
              <a:defRPr sz="2400"/>
            </a:pPr>
          </a:p>
          <a:p>
            <a:pPr algn="just">
              <a:lnSpc>
                <a:spcPct val="80000"/>
              </a:lnSpc>
              <a:spcBef>
                <a:spcPts val="500"/>
              </a:spcBef>
              <a:buSzTx/>
              <a:buNone/>
              <a:defRPr b="1" sz="2400">
                <a:solidFill>
                  <a:srgbClr val="BF57BA"/>
                </a:solidFill>
              </a:defRPr>
            </a:pPr>
            <a:r>
              <a:t>Disadvantages of svedopter</a:t>
            </a:r>
          </a:p>
          <a:p>
            <a:pPr algn="just">
              <a:lnSpc>
                <a:spcPct val="80000"/>
              </a:lnSpc>
              <a:buSzTx/>
              <a:buNone/>
              <a:defRPr b="1" sz="2400"/>
            </a:pPr>
          </a:p>
          <a:p>
            <a:pPr algn="just">
              <a:lnSpc>
                <a:spcPct val="80000"/>
              </a:lnSpc>
              <a:spcBef>
                <a:spcPts val="500"/>
              </a:spcBef>
              <a:buBlip>
                <a:blip r:embed="rId2"/>
              </a:buBlip>
              <a:defRPr sz="2400"/>
            </a:pPr>
            <a:r>
              <a:t>Access to the lingual surface of mandibular teeth is limited </a:t>
            </a:r>
          </a:p>
          <a:p>
            <a:pPr algn="just">
              <a:lnSpc>
                <a:spcPct val="80000"/>
              </a:lnSpc>
              <a:spcBef>
                <a:spcPts val="500"/>
              </a:spcBef>
              <a:buBlip>
                <a:blip r:embed="rId2"/>
              </a:buBlip>
              <a:defRPr sz="2400"/>
            </a:pPr>
            <a:r>
              <a:t>Since it is a metallic device , care must be taken to avoid any injury to the floor of the mouth .</a:t>
            </a:r>
          </a:p>
          <a:p>
            <a:pPr algn="just">
              <a:lnSpc>
                <a:spcPct val="80000"/>
              </a:lnSpc>
              <a:spcBef>
                <a:spcPts val="500"/>
              </a:spcBef>
              <a:buBlip>
                <a:blip r:embed="rId2"/>
              </a:buBlip>
              <a:defRPr sz="2400"/>
            </a:pPr>
            <a:r>
              <a:t>Presences of mandibular tori  precludes  its  use .</a:t>
            </a:r>
          </a:p>
        </p:txBody>
      </p:sp>
      <p:pic>
        <p:nvPicPr>
          <p:cNvPr id="128" name="lingua" descr="lingua"/>
          <p:cNvPicPr>
            <a:picLocks noChangeAspect="1"/>
          </p:cNvPicPr>
          <p:nvPr/>
        </p:nvPicPr>
        <p:blipFill>
          <a:blip r:embed="rId3">
            <a:extLst/>
          </a:blip>
          <a:stretch>
            <a:fillRect/>
          </a:stretch>
        </p:blipFill>
        <p:spPr>
          <a:xfrm>
            <a:off x="5740400" y="3886200"/>
            <a:ext cx="3175000" cy="2489200"/>
          </a:xfrm>
          <a:prstGeom prst="rect">
            <a:avLst/>
          </a:prstGeom>
          <a:ln>
            <a:solidFill>
              <a:srgbClr val="FFFF66"/>
            </a:solidFill>
          </a:ln>
        </p:spPr>
      </p:pic>
      <p:pic>
        <p:nvPicPr>
          <p:cNvPr id="129" name="svedopt" descr="svedopt"/>
          <p:cNvPicPr>
            <a:picLocks noChangeAspect="1"/>
          </p:cNvPicPr>
          <p:nvPr/>
        </p:nvPicPr>
        <p:blipFill>
          <a:blip r:embed="rId4">
            <a:extLst/>
          </a:blip>
          <a:stretch>
            <a:fillRect/>
          </a:stretch>
        </p:blipFill>
        <p:spPr>
          <a:xfrm>
            <a:off x="5715000" y="749300"/>
            <a:ext cx="3200400" cy="2451100"/>
          </a:xfrm>
          <a:prstGeom prst="rect">
            <a:avLst/>
          </a:prstGeom>
          <a:ln>
            <a:solidFill>
              <a:srgbClr val="FFFF66"/>
            </a:solidFill>
          </a:ln>
        </p:spPr>
      </p:pic>
    </p:spTree>
  </p:cSld>
  <p:clrMapOvr>
    <a:masterClrMapping/>
  </p:clrMapOvr>
  <p:transition xmlns:p14="http://schemas.microsoft.com/office/powerpoint/2010/main" spd="med" advClick="1"/>
</p:sld>
</file>

<file path=ppt/slides/slide1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31" name="IMG_0769" descr="IMG_0769"/>
          <p:cNvPicPr>
            <a:picLocks noChangeAspect="1"/>
          </p:cNvPicPr>
          <p:nvPr/>
        </p:nvPicPr>
        <p:blipFill>
          <a:blip r:embed="rId2">
            <a:extLst/>
          </a:blip>
          <a:stretch>
            <a:fillRect/>
          </a:stretch>
        </p:blipFill>
        <p:spPr>
          <a:xfrm>
            <a:off x="5791200" y="3429000"/>
            <a:ext cx="3048000" cy="2819400"/>
          </a:xfrm>
          <a:prstGeom prst="rect">
            <a:avLst/>
          </a:prstGeom>
          <a:ln>
            <a:solidFill>
              <a:srgbClr val="000000"/>
            </a:solidFill>
          </a:ln>
        </p:spPr>
      </p:pic>
      <p:pic>
        <p:nvPicPr>
          <p:cNvPr id="132" name="IMG_0768" descr="IMG_0768"/>
          <p:cNvPicPr>
            <a:picLocks noChangeAspect="1"/>
          </p:cNvPicPr>
          <p:nvPr/>
        </p:nvPicPr>
        <p:blipFill>
          <a:blip r:embed="rId3">
            <a:extLst/>
          </a:blip>
          <a:stretch>
            <a:fillRect/>
          </a:stretch>
        </p:blipFill>
        <p:spPr>
          <a:xfrm>
            <a:off x="5791200" y="152400"/>
            <a:ext cx="3048000" cy="2819400"/>
          </a:xfrm>
          <a:prstGeom prst="rect">
            <a:avLst/>
          </a:prstGeom>
          <a:ln>
            <a:solidFill>
              <a:srgbClr val="000000"/>
            </a:solidFill>
          </a:ln>
        </p:spPr>
      </p:pic>
      <p:sp>
        <p:nvSpPr>
          <p:cNvPr id="133" name="PRECAUTION…"/>
          <p:cNvSpPr txBox="1"/>
          <p:nvPr/>
        </p:nvSpPr>
        <p:spPr>
          <a:xfrm>
            <a:off x="228600" y="2870200"/>
            <a:ext cx="4876800" cy="3752183"/>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algn="just">
              <a:defRPr i="0" sz="2000">
                <a:solidFill>
                  <a:srgbClr val="BF57BA"/>
                </a:solidFill>
                <a:latin typeface="Arial"/>
                <a:ea typeface="Arial"/>
                <a:cs typeface="Arial"/>
                <a:sym typeface="Arial"/>
              </a:defRPr>
            </a:pPr>
            <a:r>
              <a:t>PRECAUTION</a:t>
            </a:r>
          </a:p>
          <a:p>
            <a:pPr algn="just">
              <a:defRPr i="0" sz="2000">
                <a:solidFill>
                  <a:srgbClr val="BF57BA"/>
                </a:solidFill>
                <a:latin typeface="Arial"/>
                <a:ea typeface="Arial"/>
                <a:cs typeface="Arial"/>
                <a:sym typeface="Arial"/>
              </a:defRPr>
            </a:pPr>
          </a:p>
          <a:p>
            <a:pPr algn="just">
              <a:buClr>
                <a:srgbClr val="BF57BA"/>
              </a:buClr>
              <a:buSzPct val="100000"/>
              <a:buFont typeface="Arial"/>
              <a:buChar char="❖"/>
              <a:defRPr i="0" sz="1800">
                <a:solidFill>
                  <a:srgbClr val="FFFFFF"/>
                </a:solidFill>
                <a:latin typeface="Arial"/>
                <a:ea typeface="Arial"/>
                <a:cs typeface="Arial"/>
                <a:sym typeface="Arial"/>
              </a:defRPr>
            </a:pPr>
            <a:r>
              <a:t>    </a:t>
            </a:r>
            <a:r>
              <a:rPr sz="2300"/>
              <a:t>Selection of an oversized reflector should be avoided. Since it could cut into the palate above or trigger the gag reflex .</a:t>
            </a:r>
          </a:p>
          <a:p>
            <a:pPr algn="just">
              <a:buClr>
                <a:srgbClr val="BF57BA"/>
              </a:buClr>
              <a:buSzPct val="100000"/>
              <a:buFont typeface="Arial"/>
              <a:buChar char="❖"/>
              <a:defRPr i="0" sz="2300">
                <a:solidFill>
                  <a:srgbClr val="FFFFFF"/>
                </a:solidFill>
                <a:latin typeface="Arial"/>
                <a:ea typeface="Arial"/>
                <a:cs typeface="Arial"/>
                <a:sym typeface="Arial"/>
              </a:defRPr>
            </a:pPr>
          </a:p>
          <a:p>
            <a:pPr algn="just">
              <a:buClr>
                <a:srgbClr val="BF57BA"/>
              </a:buClr>
              <a:buSzPct val="100000"/>
              <a:buFont typeface="Arial"/>
              <a:buChar char="❖"/>
              <a:defRPr i="0" sz="2300">
                <a:solidFill>
                  <a:srgbClr val="FFFFFF"/>
                </a:solidFill>
                <a:latin typeface="Arial"/>
                <a:ea typeface="Arial"/>
                <a:cs typeface="Arial"/>
                <a:sym typeface="Arial"/>
              </a:defRPr>
            </a:pPr>
            <a:r>
              <a:t>   For better positioning ,the anterior part of the svedopter should be placed in the incisor region with the tubing under the patient </a:t>
            </a:r>
            <a:r>
              <a:rPr baseline="30000"/>
              <a:t>,</a:t>
            </a:r>
            <a:r>
              <a:t>arm .</a:t>
            </a:r>
          </a:p>
        </p:txBody>
      </p:sp>
      <p:sp>
        <p:nvSpPr>
          <p:cNvPr id="134" name="The svedopter is most effective when it is used with the patient in a nearly upright position .In this position ,water and other fluid collect on the floor of the mouth ,where they are pulled off by the vacuum."/>
          <p:cNvSpPr/>
          <p:nvPr/>
        </p:nvSpPr>
        <p:spPr>
          <a:xfrm>
            <a:off x="228600" y="152398"/>
            <a:ext cx="4876800" cy="1219609"/>
          </a:xfrm>
          <a:prstGeom prst="rect">
            <a:avLst/>
          </a:prstGeom>
          <a:ln>
            <a:solidFill>
              <a:srgbClr val="FFFF66"/>
            </a:solidFill>
          </a:ln>
          <a:extLst>
            <a:ext uri="{C572A759-6A51-4108-AA02-DFA0A04FC94B}">
              <ma14:wrappingTextBoxFlag xmlns:ma14="http://schemas.microsoft.com/office/mac/drawingml/2011/main" val="1"/>
            </a:ext>
          </a:extLst>
        </p:spPr>
        <p:txBody>
          <a:bodyPr lIns="45718" tIns="45718" rIns="45718" bIns="45718">
            <a:spAutoFit/>
          </a:bodyPr>
          <a:lstStyle>
            <a:lvl1pPr algn="just">
              <a:lnSpc>
                <a:spcPct val="80000"/>
              </a:lnSpc>
              <a:spcBef>
                <a:spcPts val="400"/>
              </a:spcBef>
              <a:buSzPct val="90000"/>
              <a:buBlip>
                <a:blip r:embed="rId4"/>
              </a:buBlip>
              <a:defRPr i="0" sz="1800">
                <a:solidFill>
                  <a:srgbClr val="FFFFFF"/>
                </a:solidFill>
                <a:latin typeface="Arial"/>
                <a:ea typeface="Arial"/>
                <a:cs typeface="Arial"/>
                <a:sym typeface="Arial"/>
              </a:defRPr>
            </a:lvl1pPr>
          </a:lstStyle>
          <a:p>
            <a:pPr/>
            <a:r>
              <a:t>    The svedopter is most effective when it is used with the patient in a nearly upright position .In this position ,water and other fluid collect on the floor of the mouth ,where they are pulled off by the vacuum.</a:t>
            </a:r>
          </a:p>
        </p:txBody>
      </p:sp>
      <p:sp>
        <p:nvSpPr>
          <p:cNvPr id="135" name="Rectangle"/>
          <p:cNvSpPr/>
          <p:nvPr/>
        </p:nvSpPr>
        <p:spPr>
          <a:xfrm>
            <a:off x="152400" y="2590800"/>
            <a:ext cx="5105400" cy="4191000"/>
          </a:xfrm>
          <a:prstGeom prst="rect">
            <a:avLst/>
          </a:prstGeom>
          <a:ln>
            <a:solidFill>
              <a:srgbClr val="FFFF66"/>
            </a:solidFill>
          </a:ln>
        </p:spPr>
        <p:txBody>
          <a:bodyPr lIns="45718" tIns="45718" rIns="45718" bIns="45718" anchor="ctr"/>
          <a:lstStyle/>
          <a:p>
            <a:pPr>
              <a:defRPr i="0" sz="1800">
                <a:solidFill>
                  <a:srgbClr val="FFFFFF"/>
                </a:solidFill>
                <a:latin typeface="Arial"/>
                <a:ea typeface="Arial"/>
                <a:cs typeface="Arial"/>
                <a:sym typeface="Arial"/>
              </a:defRPr>
            </a:pPr>
          </a:p>
        </p:txBody>
      </p:sp>
    </p:spTree>
  </p:cSld>
  <p:clrMapOvr>
    <a:masterClrMapping/>
  </p:clrMapOvr>
  <p:transition xmlns:p14="http://schemas.microsoft.com/office/powerpoint/2010/main" spd="med" advClick="1"/>
</p:sld>
</file>

<file path=ppt/slides/slide1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37" name="These are helpful for short period of Isolation .Especially in   conjunction with profound anesthesia ,absorbents provide acceptable dryness for procedures such as impression –taking and cementation .…"/>
          <p:cNvSpPr txBox="1"/>
          <p:nvPr/>
        </p:nvSpPr>
        <p:spPr>
          <a:xfrm>
            <a:off x="0" y="457201"/>
            <a:ext cx="5638800" cy="621722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a:defRPr i="0" sz="2000">
                <a:solidFill>
                  <a:srgbClr val="FFFFFF"/>
                </a:solidFill>
                <a:latin typeface="Arial"/>
                <a:ea typeface="Arial"/>
                <a:cs typeface="Arial"/>
                <a:sym typeface="Arial"/>
              </a:defRPr>
            </a:pPr>
          </a:p>
          <a:p>
            <a:pPr algn="just">
              <a:buSzPct val="100000"/>
              <a:buBlip>
                <a:blip r:embed="rId2"/>
              </a:buBlip>
              <a:defRPr i="0" sz="2000">
                <a:solidFill>
                  <a:srgbClr val="FFFFFF"/>
                </a:solidFill>
                <a:latin typeface="Arial"/>
                <a:ea typeface="Arial"/>
                <a:cs typeface="Arial"/>
                <a:sym typeface="Arial"/>
              </a:defRPr>
            </a:pPr>
            <a:r>
              <a:t>       These are helpful for short period of Isolation .Especially in   conjunction with profound anesthesia ,absorbents provide acceptable dryness for procedures such as impression –taking and cementation .</a:t>
            </a:r>
          </a:p>
          <a:p>
            <a:pPr algn="just">
              <a:buSzPct val="100000"/>
              <a:buBlip>
                <a:blip r:embed="rId2"/>
              </a:buBlip>
              <a:defRPr i="0" sz="2000">
                <a:solidFill>
                  <a:srgbClr val="FFFFFF"/>
                </a:solidFill>
                <a:latin typeface="Arial"/>
                <a:ea typeface="Arial"/>
                <a:cs typeface="Arial"/>
                <a:sym typeface="Arial"/>
              </a:defRPr>
            </a:pPr>
          </a:p>
          <a:p>
            <a:pPr algn="just">
              <a:buSzPct val="100000"/>
              <a:buBlip>
                <a:blip r:embed="rId2"/>
              </a:buBlip>
              <a:defRPr i="0" sz="2000">
                <a:solidFill>
                  <a:srgbClr val="FFFFFF"/>
                </a:solidFill>
                <a:latin typeface="Arial"/>
                <a:ea typeface="Arial"/>
                <a:cs typeface="Arial"/>
                <a:sym typeface="Arial"/>
              </a:defRPr>
            </a:pPr>
            <a:r>
              <a:t>     Now a days cotton roll holder are used for holding cotton roll in position .But this is inconvenient and time-consuming .</a:t>
            </a:r>
          </a:p>
          <a:p>
            <a:pPr algn="just">
              <a:buSzPct val="100000"/>
              <a:buBlip>
                <a:blip r:embed="rId2"/>
              </a:buBlip>
              <a:defRPr i="0" sz="2000">
                <a:solidFill>
                  <a:srgbClr val="FFFFFF"/>
                </a:solidFill>
                <a:latin typeface="Arial"/>
                <a:ea typeface="Arial"/>
                <a:cs typeface="Arial"/>
                <a:sym typeface="Arial"/>
              </a:defRPr>
            </a:pPr>
          </a:p>
          <a:p>
            <a:pPr algn="just">
              <a:buSzPct val="100000"/>
              <a:buBlip>
                <a:blip r:embed="rId2"/>
              </a:buBlip>
              <a:defRPr i="0" sz="2000">
                <a:solidFill>
                  <a:srgbClr val="FFFFFF"/>
                </a:solidFill>
                <a:latin typeface="Arial"/>
                <a:ea typeface="Arial"/>
                <a:cs typeface="Arial"/>
                <a:sym typeface="Arial"/>
              </a:defRPr>
            </a:pPr>
            <a:r>
              <a:t>  Advantage of cotton roll holders is that the cheeks and tongue are slightly retracted from the teeth, which enhances access and visibility .</a:t>
            </a:r>
          </a:p>
          <a:p>
            <a:pPr algn="just">
              <a:buSzPct val="100000"/>
              <a:buBlip>
                <a:blip r:embed="rId2"/>
              </a:buBlip>
              <a:defRPr i="0" sz="2000">
                <a:solidFill>
                  <a:srgbClr val="FFFFFF"/>
                </a:solidFill>
                <a:latin typeface="Arial"/>
                <a:ea typeface="Arial"/>
                <a:cs typeface="Arial"/>
                <a:sym typeface="Arial"/>
              </a:defRPr>
            </a:pPr>
          </a:p>
          <a:p>
            <a:pPr algn="just">
              <a:buSzPct val="100000"/>
              <a:buBlip>
                <a:blip r:embed="rId2"/>
              </a:buBlip>
              <a:defRPr i="0" sz="2000">
                <a:solidFill>
                  <a:srgbClr val="FFFFFF"/>
                </a:solidFill>
                <a:latin typeface="Arial"/>
                <a:ea typeface="Arial"/>
                <a:cs typeface="Arial"/>
                <a:sym typeface="Arial"/>
              </a:defRPr>
            </a:pPr>
            <a:r>
              <a:t>      when removing cotton rolls or cellulose wafers, it may be necessary to moisten them using the air/water syringe to prevent inadvertent removal of the epithelium from cheek ,floor of the mouth ,or lips .</a:t>
            </a:r>
          </a:p>
          <a:p>
            <a:pPr algn="just">
              <a:buSzPct val="100000"/>
              <a:buBlip>
                <a:blip r:embed="rId2"/>
              </a:buBlip>
              <a:defRPr i="0" sz="2000">
                <a:solidFill>
                  <a:srgbClr val="FFFFFF"/>
                </a:solidFill>
                <a:latin typeface="Arial"/>
                <a:ea typeface="Arial"/>
                <a:cs typeface="Arial"/>
                <a:sym typeface="Arial"/>
              </a:defRPr>
            </a:pPr>
            <a:r>
              <a:t>.</a:t>
            </a:r>
          </a:p>
        </p:txBody>
      </p:sp>
      <p:pic>
        <p:nvPicPr>
          <p:cNvPr id="138" name="p50b" descr="p50b"/>
          <p:cNvPicPr>
            <a:picLocks noChangeAspect="1"/>
          </p:cNvPicPr>
          <p:nvPr/>
        </p:nvPicPr>
        <p:blipFill>
          <a:blip r:embed="rId3">
            <a:extLst/>
          </a:blip>
          <a:stretch>
            <a:fillRect/>
          </a:stretch>
        </p:blipFill>
        <p:spPr>
          <a:xfrm>
            <a:off x="5791200" y="838200"/>
            <a:ext cx="3276600" cy="2362200"/>
          </a:xfrm>
          <a:prstGeom prst="rect">
            <a:avLst/>
          </a:prstGeom>
          <a:ln>
            <a:solidFill>
              <a:srgbClr val="000000"/>
            </a:solidFill>
          </a:ln>
        </p:spPr>
      </p:pic>
      <p:pic>
        <p:nvPicPr>
          <p:cNvPr id="139" name="IMG_0828" descr="IMG_0828"/>
          <p:cNvPicPr>
            <a:picLocks noChangeAspect="1"/>
          </p:cNvPicPr>
          <p:nvPr/>
        </p:nvPicPr>
        <p:blipFill>
          <a:blip r:embed="rId4">
            <a:extLst/>
          </a:blip>
          <a:stretch>
            <a:fillRect/>
          </a:stretch>
        </p:blipFill>
        <p:spPr>
          <a:xfrm>
            <a:off x="5791200" y="3886200"/>
            <a:ext cx="3276600" cy="2286000"/>
          </a:xfrm>
          <a:prstGeom prst="rect">
            <a:avLst/>
          </a:prstGeom>
          <a:ln w="12700">
            <a:miter lim="400000"/>
          </a:ln>
        </p:spPr>
      </p:pic>
      <p:sp>
        <p:nvSpPr>
          <p:cNvPr id="140" name="Cotton roll and cellulose wafers"/>
          <p:cNvSpPr txBox="1"/>
          <p:nvPr/>
        </p:nvSpPr>
        <p:spPr>
          <a:xfrm>
            <a:off x="2514600" y="152400"/>
            <a:ext cx="3290288" cy="360185"/>
          </a:xfrm>
          <a:prstGeom prst="rect">
            <a:avLst/>
          </a:prstGeom>
          <a:solidFill>
            <a:schemeClr val="accent2"/>
          </a:solidFill>
          <a:ln>
            <a:solidFill>
              <a:srgbClr val="FFFF66"/>
            </a:solidFill>
          </a:ln>
          <a:extLst>
            <a:ext uri="{C572A759-6A51-4108-AA02-DFA0A04FC94B}">
              <ma14:wrappingTextBoxFlag xmlns:ma14="http://schemas.microsoft.com/office/mac/drawingml/2011/main" val="1"/>
            </a:ext>
          </a:extLst>
        </p:spPr>
        <p:txBody>
          <a:bodyPr wrap="none" lIns="45718" tIns="45718" rIns="45718" bIns="45718">
            <a:spAutoFit/>
          </a:bodyPr>
          <a:lstStyle>
            <a:lvl1pPr>
              <a:defRPr i="0" sz="1800">
                <a:solidFill>
                  <a:srgbClr val="FFFFFF"/>
                </a:solidFill>
                <a:latin typeface="Arial"/>
                <a:ea typeface="Arial"/>
                <a:cs typeface="Arial"/>
                <a:sym typeface="Arial"/>
              </a:defRPr>
            </a:lvl1pPr>
          </a:lstStyle>
          <a:p>
            <a:pPr/>
            <a:r>
              <a:t>Cotton roll and cellulose wafers</a:t>
            </a:r>
          </a:p>
        </p:txBody>
      </p:sp>
    </p:spTree>
  </p:cSld>
  <p:clrMapOvr>
    <a:masterClrMapping/>
  </p:clrMapOvr>
  <p:transition xmlns:p14="http://schemas.microsoft.com/office/powerpoint/2010/main" spd="med" advClick="1"/>
</p:sld>
</file>

<file path=ppt/slides/slide1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42" name="Throat shield are used during try-in and removal of indirect restorations.…"/>
          <p:cNvSpPr txBox="1"/>
          <p:nvPr/>
        </p:nvSpPr>
        <p:spPr>
          <a:xfrm>
            <a:off x="0" y="1257300"/>
            <a:ext cx="5486400" cy="3258961"/>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algn="just">
              <a:spcBef>
                <a:spcPts val="1000"/>
              </a:spcBef>
              <a:buSzPct val="100000"/>
              <a:buBlip>
                <a:blip r:embed="rId2"/>
              </a:buBlip>
              <a:defRPr i="0" sz="1800">
                <a:solidFill>
                  <a:srgbClr val="FFFFFF"/>
                </a:solidFill>
                <a:latin typeface="Arial"/>
                <a:ea typeface="Arial"/>
                <a:cs typeface="Arial"/>
                <a:sym typeface="Arial"/>
              </a:defRPr>
            </a:pPr>
            <a:r>
              <a:t>      Throat shield are used during try-in and removal of indirect restorations.</a:t>
            </a:r>
          </a:p>
          <a:p>
            <a:pPr algn="just">
              <a:spcBef>
                <a:spcPts val="1000"/>
              </a:spcBef>
              <a:buSzPct val="100000"/>
              <a:buBlip>
                <a:blip r:embed="rId2"/>
              </a:buBlip>
              <a:defRPr i="0" sz="1800">
                <a:solidFill>
                  <a:srgbClr val="FFFFFF"/>
                </a:solidFill>
                <a:latin typeface="Arial"/>
                <a:ea typeface="Arial"/>
                <a:cs typeface="Arial"/>
                <a:sym typeface="Arial"/>
              </a:defRPr>
            </a:pPr>
          </a:p>
          <a:p>
            <a:pPr algn="just">
              <a:spcBef>
                <a:spcPts val="1000"/>
              </a:spcBef>
              <a:buSzPct val="100000"/>
              <a:buBlip>
                <a:blip r:embed="rId2"/>
              </a:buBlip>
              <a:defRPr i="0" sz="1800">
                <a:solidFill>
                  <a:srgbClr val="FFFFFF"/>
                </a:solidFill>
                <a:latin typeface="Arial"/>
                <a:ea typeface="Arial"/>
                <a:cs typeface="Arial"/>
                <a:sym typeface="Arial"/>
              </a:defRPr>
            </a:pPr>
            <a:r>
              <a:t>     This is particularly important when treating teeth in the maxillary arch .</a:t>
            </a:r>
          </a:p>
          <a:p>
            <a:pPr algn="just">
              <a:spcBef>
                <a:spcPts val="1000"/>
              </a:spcBef>
              <a:buSzPct val="100000"/>
              <a:buBlip>
                <a:blip r:embed="rId2"/>
              </a:buBlip>
              <a:defRPr i="0" sz="1800">
                <a:solidFill>
                  <a:srgbClr val="FFFFFF"/>
                </a:solidFill>
                <a:latin typeface="Arial"/>
                <a:ea typeface="Arial"/>
                <a:cs typeface="Arial"/>
                <a:sym typeface="Arial"/>
              </a:defRPr>
            </a:pPr>
          </a:p>
          <a:p>
            <a:pPr algn="just">
              <a:spcBef>
                <a:spcPts val="1000"/>
              </a:spcBef>
              <a:buSzPct val="100000"/>
              <a:buBlip>
                <a:blip r:embed="rId2"/>
              </a:buBlip>
              <a:defRPr i="0" sz="1800">
                <a:solidFill>
                  <a:srgbClr val="FFFFFF"/>
                </a:solidFill>
                <a:latin typeface="Arial"/>
                <a:ea typeface="Arial"/>
                <a:cs typeface="Arial"/>
                <a:sym typeface="Arial"/>
              </a:defRPr>
            </a:pPr>
            <a:r>
              <a:t>     A gauze sponge (2x2 inch ) ,unfolded and spread over the tongue and the posterior part of the mouth , is helpful in recovering a restoration should it be dropped .</a:t>
            </a:r>
          </a:p>
        </p:txBody>
      </p:sp>
      <p:pic>
        <p:nvPicPr>
          <p:cNvPr id="143" name="IMG_0830" descr="IMG_0830"/>
          <p:cNvPicPr>
            <a:picLocks noChangeAspect="1"/>
          </p:cNvPicPr>
          <p:nvPr/>
        </p:nvPicPr>
        <p:blipFill>
          <a:blip r:embed="rId3">
            <a:extLst/>
          </a:blip>
          <a:stretch>
            <a:fillRect/>
          </a:stretch>
        </p:blipFill>
        <p:spPr>
          <a:xfrm>
            <a:off x="5867400" y="1790700"/>
            <a:ext cx="2895600" cy="2819400"/>
          </a:xfrm>
          <a:prstGeom prst="rect">
            <a:avLst/>
          </a:prstGeom>
          <a:ln>
            <a:solidFill>
              <a:srgbClr val="FFFF66"/>
            </a:solidFill>
          </a:ln>
        </p:spPr>
      </p:pic>
      <p:sp>
        <p:nvSpPr>
          <p:cNvPr id="144" name="THROAT SHIELD"/>
          <p:cNvSpPr txBox="1"/>
          <p:nvPr/>
        </p:nvSpPr>
        <p:spPr>
          <a:xfrm>
            <a:off x="2498725" y="196850"/>
            <a:ext cx="3729517" cy="619406"/>
          </a:xfrm>
          <a:prstGeom prst="rect">
            <a:avLst/>
          </a:prstGeom>
          <a:solidFill>
            <a:schemeClr val="accent2"/>
          </a:solidFill>
          <a:ln>
            <a:solidFill>
              <a:srgbClr val="FFFF66"/>
            </a:solidFill>
          </a:ln>
          <a:extLst>
            <a:ext uri="{C572A759-6A51-4108-AA02-DFA0A04FC94B}">
              <ma14:wrappingTextBoxFlag xmlns:ma14="http://schemas.microsoft.com/office/mac/drawingml/2011/main" val="1"/>
            </a:ext>
          </a:extLst>
        </p:spPr>
        <p:txBody>
          <a:bodyPr wrap="none" lIns="45718" tIns="45718" rIns="45718" bIns="45718">
            <a:spAutoFit/>
          </a:bodyPr>
          <a:lstStyle>
            <a:lvl1pPr>
              <a:defRPr i="0" sz="3600">
                <a:solidFill>
                  <a:srgbClr val="FFFFFF"/>
                </a:solidFill>
                <a:latin typeface="Arial"/>
                <a:ea typeface="Arial"/>
                <a:cs typeface="Arial"/>
                <a:sym typeface="Arial"/>
              </a:defRPr>
            </a:lvl1pPr>
          </a:lstStyle>
          <a:p>
            <a:pPr/>
            <a:r>
              <a:t>THROAT SHIELD</a:t>
            </a:r>
          </a:p>
        </p:txBody>
      </p:sp>
    </p:spTree>
  </p:cSld>
  <p:clrMapOvr>
    <a:masterClrMapping/>
  </p:clrMapOvr>
  <p:transition xmlns:p14="http://schemas.microsoft.com/office/powerpoint/2010/main" spd="med" advClick="1"/>
</p:sld>
</file>

<file path=ppt/slides/slide1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46" name="CHEMICAL METHOD"/>
          <p:cNvSpPr txBox="1"/>
          <p:nvPr>
            <p:ph type="title" idx="4294967295"/>
          </p:nvPr>
        </p:nvSpPr>
        <p:spPr>
          <a:xfrm>
            <a:off x="457200" y="228600"/>
            <a:ext cx="8229600" cy="762000"/>
          </a:xfrm>
          <a:prstGeom prst="rect">
            <a:avLst/>
          </a:prstGeom>
          <a:solidFill>
            <a:schemeClr val="accent2"/>
          </a:solidFill>
          <a:ln w="9525">
            <a:solidFill>
              <a:srgbClr val="FFFF66"/>
            </a:solidFill>
            <a:round/>
          </a:ln>
        </p:spPr>
        <p:txBody>
          <a:bodyPr/>
          <a:lstStyle>
            <a:lvl1pPr>
              <a:defRPr sz="4000">
                <a:effectLst>
                  <a:outerShdw sx="100000" sy="100000" kx="0" ky="0" algn="b" rotWithShape="0" blurRad="12700" dist="25400" dir="2700000">
                    <a:srgbClr val="000000"/>
                  </a:outerShdw>
                </a:effectLst>
              </a:defRPr>
            </a:lvl1pPr>
          </a:lstStyle>
          <a:p>
            <a:pPr/>
            <a:r>
              <a:t>CHEMICAL METHOD</a:t>
            </a:r>
          </a:p>
        </p:txBody>
      </p:sp>
      <p:sp>
        <p:nvSpPr>
          <p:cNvPr id="147" name="ANTI-SIALOGOGUES…"/>
          <p:cNvSpPr txBox="1"/>
          <p:nvPr>
            <p:ph type="body" idx="4294967295"/>
          </p:nvPr>
        </p:nvSpPr>
        <p:spPr>
          <a:xfrm>
            <a:off x="-2" y="1371600"/>
            <a:ext cx="9144004" cy="5486400"/>
          </a:xfrm>
          <a:prstGeom prst="rect">
            <a:avLst/>
          </a:prstGeom>
        </p:spPr>
        <p:txBody>
          <a:bodyPr/>
          <a:lstStyle/>
          <a:p>
            <a:pPr algn="just">
              <a:lnSpc>
                <a:spcPct val="80000"/>
              </a:lnSpc>
              <a:spcBef>
                <a:spcPts val="500"/>
              </a:spcBef>
              <a:buSzTx/>
              <a:buNone/>
              <a:defRPr b="1" sz="2400">
                <a:solidFill>
                  <a:schemeClr val="accent2"/>
                </a:solidFill>
              </a:defRPr>
            </a:pPr>
            <a:r>
              <a:t>ANTI-SIALOGOGUES</a:t>
            </a:r>
          </a:p>
          <a:p>
            <a:pPr algn="just">
              <a:lnSpc>
                <a:spcPct val="80000"/>
              </a:lnSpc>
              <a:buSzTx/>
              <a:buNone/>
              <a:defRPr b="1" sz="2400">
                <a:solidFill>
                  <a:schemeClr val="accent2"/>
                </a:solidFill>
              </a:defRPr>
            </a:pPr>
          </a:p>
          <a:p>
            <a:pPr algn="just">
              <a:lnSpc>
                <a:spcPct val="80000"/>
              </a:lnSpc>
              <a:spcBef>
                <a:spcPts val="500"/>
              </a:spcBef>
              <a:buSzTx/>
              <a:buNone/>
              <a:defRPr sz="2400"/>
            </a:pPr>
            <a:r>
              <a:t>They are gastrointestinal anti-cholinergic that act on the smooth muscles of gastrointestinal ,urinary and biliary tracts , producing a dry mouth as a side effect .</a:t>
            </a:r>
          </a:p>
          <a:p>
            <a:pPr algn="just">
              <a:lnSpc>
                <a:spcPct val="80000"/>
              </a:lnSpc>
              <a:buSzTx/>
              <a:buNone/>
              <a:defRPr sz="2400"/>
            </a:pPr>
          </a:p>
          <a:p>
            <a:pPr algn="just">
              <a:lnSpc>
                <a:spcPct val="80000"/>
              </a:lnSpc>
              <a:spcBef>
                <a:spcPts val="500"/>
              </a:spcBef>
              <a:buSzTx/>
              <a:buNone/>
              <a:defRPr sz="2400"/>
            </a:pPr>
            <a:r>
              <a:t>Commonly used anti-sialogogues</a:t>
            </a:r>
          </a:p>
          <a:p>
            <a:pPr algn="just">
              <a:lnSpc>
                <a:spcPct val="80000"/>
              </a:lnSpc>
              <a:buSzTx/>
              <a:buNone/>
              <a:defRPr sz="2400"/>
            </a:pPr>
          </a:p>
          <a:p>
            <a:pPr algn="just">
              <a:lnSpc>
                <a:spcPct val="80000"/>
              </a:lnSpc>
              <a:spcBef>
                <a:spcPts val="500"/>
              </a:spcBef>
              <a:buBlip>
                <a:blip r:embed="rId2"/>
              </a:buBlip>
              <a:defRPr sz="2400"/>
            </a:pPr>
            <a:r>
              <a:t>Methantheline bromide (banthine) :50 mg 1 hr before procedure</a:t>
            </a:r>
          </a:p>
          <a:p>
            <a:pPr algn="just">
              <a:lnSpc>
                <a:spcPct val="80000"/>
              </a:lnSpc>
              <a:buBlip>
                <a:blip r:embed="rId2"/>
              </a:buBlip>
              <a:defRPr sz="2400"/>
            </a:pPr>
          </a:p>
          <a:p>
            <a:pPr algn="just">
              <a:lnSpc>
                <a:spcPct val="80000"/>
              </a:lnSpc>
              <a:spcBef>
                <a:spcPts val="500"/>
              </a:spcBef>
              <a:buBlip>
                <a:blip r:embed="rId2"/>
              </a:buBlip>
              <a:defRPr sz="2400"/>
            </a:pPr>
            <a:r>
              <a:t>Propantheline bromide : 15 mg 1 hr before procedure </a:t>
            </a:r>
          </a:p>
          <a:p>
            <a:pPr algn="just">
              <a:lnSpc>
                <a:spcPct val="80000"/>
              </a:lnSpc>
              <a:buBlip>
                <a:blip r:embed="rId2"/>
              </a:buBlip>
              <a:defRPr sz="2400"/>
            </a:pPr>
          </a:p>
          <a:p>
            <a:pPr algn="just">
              <a:lnSpc>
                <a:spcPct val="80000"/>
              </a:lnSpc>
              <a:spcBef>
                <a:spcPts val="500"/>
              </a:spcBef>
              <a:buBlip>
                <a:blip r:embed="rId2"/>
              </a:buBlip>
              <a:defRPr sz="2400"/>
            </a:pPr>
            <a:r>
              <a:t>Clonidine hydrochloride (antihypertensive) : 0.2 mg 1 hr before procedure .</a:t>
            </a:r>
          </a:p>
        </p:txBody>
      </p:sp>
    </p:spTree>
  </p:cSld>
  <p:clrMapOvr>
    <a:masterClrMapping/>
  </p:clrMapOvr>
  <p:transition xmlns:p14="http://schemas.microsoft.com/office/powerpoint/2010/main" spd="med" advClick="1"/>
</p:sld>
</file>

<file path=ppt/slides/slide1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49" name="Contraindication…"/>
          <p:cNvSpPr txBox="1"/>
          <p:nvPr/>
        </p:nvSpPr>
        <p:spPr>
          <a:xfrm>
            <a:off x="-2" y="76200"/>
            <a:ext cx="9144004" cy="5479383"/>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algn="just">
              <a:defRPr b="1" i="0" sz="2800">
                <a:solidFill>
                  <a:srgbClr val="FFFFFF"/>
                </a:solidFill>
                <a:latin typeface="Arial"/>
                <a:ea typeface="Arial"/>
                <a:cs typeface="Arial"/>
                <a:sym typeface="Arial"/>
              </a:defRPr>
            </a:pPr>
            <a:r>
              <a:t>  </a:t>
            </a:r>
            <a:r>
              <a:rPr>
                <a:solidFill>
                  <a:schemeClr val="accent2"/>
                </a:solidFill>
              </a:rPr>
              <a:t>Contraindication</a:t>
            </a:r>
          </a:p>
          <a:p>
            <a:pPr algn="just">
              <a:defRPr b="1" i="0" sz="2800">
                <a:solidFill>
                  <a:schemeClr val="accent2"/>
                </a:solidFill>
                <a:latin typeface="Arial"/>
                <a:ea typeface="Arial"/>
                <a:cs typeface="Arial"/>
                <a:sym typeface="Arial"/>
              </a:defRPr>
            </a:pPr>
          </a:p>
          <a:p>
            <a:pPr algn="just">
              <a:buClr>
                <a:srgbClr val="BF57BA"/>
              </a:buClr>
              <a:buSzPct val="100000"/>
              <a:buFont typeface="Arial"/>
              <a:buChar char="❖"/>
              <a:defRPr i="0" sz="1800">
                <a:solidFill>
                  <a:srgbClr val="FFFFFF"/>
                </a:solidFill>
                <a:effectLst>
                  <a:outerShdw sx="100000" sy="100000" kx="0" ky="0" algn="b" rotWithShape="0" blurRad="12700" dist="25400" dir="2700000">
                    <a:srgbClr val="000000"/>
                  </a:outerShdw>
                </a:effectLst>
                <a:latin typeface="Arial"/>
                <a:ea typeface="Arial"/>
                <a:cs typeface="Arial"/>
                <a:sym typeface="Arial"/>
              </a:defRPr>
            </a:pPr>
            <a:r>
              <a:t>          History of hypersensitivity to the drugs </a:t>
            </a:r>
          </a:p>
          <a:p>
            <a:pPr algn="just">
              <a:buClr>
                <a:srgbClr val="BF57BA"/>
              </a:buClr>
              <a:buSzPct val="100000"/>
              <a:buFont typeface="Arial"/>
              <a:buChar char="❖"/>
              <a:defRPr i="0" sz="1800">
                <a:solidFill>
                  <a:srgbClr val="FFFFFF"/>
                </a:solidFill>
                <a:effectLst>
                  <a:outerShdw sx="100000" sy="100000" kx="0" ky="0" algn="b" rotWithShape="0" blurRad="12700" dist="25400" dir="2700000">
                    <a:srgbClr val="000000"/>
                  </a:outerShdw>
                </a:effectLst>
                <a:latin typeface="Arial"/>
                <a:ea typeface="Arial"/>
                <a:cs typeface="Arial"/>
                <a:sym typeface="Arial"/>
              </a:defRPr>
            </a:pPr>
            <a:r>
              <a:t>         Obstructive conditions of the GIT or urinary tract</a:t>
            </a:r>
          </a:p>
          <a:p>
            <a:pPr algn="just">
              <a:buClr>
                <a:srgbClr val="BF57BA"/>
              </a:buClr>
              <a:buSzPct val="100000"/>
              <a:buFont typeface="Arial"/>
              <a:buChar char="❖"/>
              <a:defRPr i="0" sz="1800">
                <a:solidFill>
                  <a:srgbClr val="FFFFFF"/>
                </a:solidFill>
                <a:effectLst>
                  <a:outerShdw sx="100000" sy="100000" kx="0" ky="0" algn="b" rotWithShape="0" blurRad="12700" dist="25400" dir="2700000">
                    <a:srgbClr val="000000"/>
                  </a:outerShdw>
                </a:effectLst>
                <a:latin typeface="Arial"/>
                <a:ea typeface="Arial"/>
                <a:cs typeface="Arial"/>
                <a:sym typeface="Arial"/>
              </a:defRPr>
            </a:pPr>
            <a:r>
              <a:t>         Patient with glaucoma</a:t>
            </a:r>
          </a:p>
          <a:p>
            <a:pPr algn="just">
              <a:buClr>
                <a:srgbClr val="BF57BA"/>
              </a:buClr>
              <a:buSzPct val="100000"/>
              <a:buFont typeface="Arial"/>
              <a:buChar char="❖"/>
              <a:defRPr i="0" sz="1800">
                <a:solidFill>
                  <a:srgbClr val="FFFFFF"/>
                </a:solidFill>
                <a:effectLst>
                  <a:outerShdw sx="100000" sy="100000" kx="0" ky="0" algn="b" rotWithShape="0" blurRad="12700" dist="25400" dir="2700000">
                    <a:srgbClr val="000000"/>
                  </a:outerShdw>
                </a:effectLst>
                <a:latin typeface="Arial"/>
                <a:ea typeface="Arial"/>
                <a:cs typeface="Arial"/>
                <a:sym typeface="Arial"/>
              </a:defRPr>
            </a:pPr>
            <a:r>
              <a:t>         Asthma</a:t>
            </a:r>
          </a:p>
          <a:p>
            <a:pPr algn="just">
              <a:buClr>
                <a:srgbClr val="BF57BA"/>
              </a:buClr>
              <a:buSzPct val="100000"/>
              <a:buFont typeface="Arial"/>
              <a:buChar char="❖"/>
              <a:defRPr i="0" sz="1800">
                <a:solidFill>
                  <a:srgbClr val="FFFFFF"/>
                </a:solidFill>
                <a:effectLst>
                  <a:outerShdw sx="100000" sy="100000" kx="0" ky="0" algn="b" rotWithShape="0" blurRad="12700" dist="25400" dir="2700000">
                    <a:srgbClr val="000000"/>
                  </a:outerShdw>
                </a:effectLst>
                <a:latin typeface="Arial"/>
                <a:ea typeface="Arial"/>
                <a:cs typeface="Arial"/>
                <a:sym typeface="Arial"/>
              </a:defRPr>
            </a:pPr>
            <a:r>
              <a:t>         Congestive heart failure .</a:t>
            </a:r>
          </a:p>
          <a:p>
            <a:pPr algn="just">
              <a:buClr>
                <a:srgbClr val="BF57BA"/>
              </a:buClr>
              <a:buSzPct val="100000"/>
              <a:buFont typeface="Arial"/>
              <a:buChar char="❖"/>
              <a:defRPr i="0" sz="1800">
                <a:solidFill>
                  <a:srgbClr val="FFFFFF"/>
                </a:solidFill>
                <a:effectLst>
                  <a:outerShdw sx="100000" sy="100000" kx="0" ky="0" algn="b" rotWithShape="0" blurRad="12700" dist="25400" dir="2700000">
                    <a:srgbClr val="000000"/>
                  </a:outerShdw>
                </a:effectLst>
                <a:latin typeface="Arial"/>
                <a:ea typeface="Arial"/>
                <a:cs typeface="Arial"/>
                <a:sym typeface="Arial"/>
              </a:defRPr>
            </a:pPr>
          </a:p>
          <a:p>
            <a:pPr algn="just">
              <a:spcBef>
                <a:spcPts val="1600"/>
              </a:spcBef>
              <a:defRPr b="1" i="0" sz="2800">
                <a:solidFill>
                  <a:srgbClr val="FFFFFF"/>
                </a:solidFill>
                <a:latin typeface="Arial"/>
                <a:ea typeface="Arial"/>
                <a:cs typeface="Arial"/>
                <a:sym typeface="Arial"/>
              </a:defRPr>
            </a:pPr>
            <a:r>
              <a:t>  </a:t>
            </a:r>
            <a:r>
              <a:rPr>
                <a:solidFill>
                  <a:schemeClr val="accent2"/>
                </a:solidFill>
              </a:rPr>
              <a:t>side effect</a:t>
            </a:r>
          </a:p>
          <a:p>
            <a:pPr algn="just">
              <a:spcBef>
                <a:spcPts val="1000"/>
              </a:spcBef>
              <a:buSzPct val="100000"/>
              <a:buChar char="▪"/>
              <a:defRPr i="0" sz="1800">
                <a:solidFill>
                  <a:srgbClr val="FFFFFF"/>
                </a:solidFill>
                <a:latin typeface="Arial"/>
                <a:ea typeface="Arial"/>
                <a:cs typeface="Arial"/>
                <a:sym typeface="Arial"/>
              </a:defRPr>
            </a:pPr>
            <a:r>
              <a:t>          Drowsiness</a:t>
            </a:r>
          </a:p>
          <a:p>
            <a:pPr algn="just">
              <a:spcBef>
                <a:spcPts val="1000"/>
              </a:spcBef>
              <a:buSzPct val="100000"/>
              <a:buChar char="▪"/>
              <a:defRPr i="0" sz="1800">
                <a:solidFill>
                  <a:srgbClr val="FFFFFF"/>
                </a:solidFill>
                <a:latin typeface="Arial"/>
                <a:ea typeface="Arial"/>
                <a:cs typeface="Arial"/>
                <a:sym typeface="Arial"/>
              </a:defRPr>
            </a:pPr>
            <a:r>
              <a:t>          Blurred vision</a:t>
            </a:r>
          </a:p>
          <a:p>
            <a:pPr algn="just">
              <a:spcBef>
                <a:spcPts val="1000"/>
              </a:spcBef>
              <a:buSzPct val="100000"/>
              <a:buChar char="▪"/>
              <a:defRPr i="0" sz="1800">
                <a:solidFill>
                  <a:srgbClr val="FFFFFF"/>
                </a:solidFill>
                <a:latin typeface="Arial"/>
                <a:ea typeface="Arial"/>
                <a:cs typeface="Arial"/>
                <a:sym typeface="Arial"/>
              </a:defRPr>
            </a:pPr>
            <a:r>
              <a:t>          Bitter taste</a:t>
            </a:r>
          </a:p>
          <a:p>
            <a:pPr algn="just">
              <a:spcBef>
                <a:spcPts val="1300"/>
              </a:spcBef>
              <a:buSzPct val="100000"/>
              <a:buChar char="•"/>
              <a:defRPr i="0" sz="1800">
                <a:solidFill>
                  <a:srgbClr val="FFFFFF"/>
                </a:solidFill>
                <a:latin typeface="Arial"/>
                <a:ea typeface="Arial"/>
                <a:cs typeface="Arial"/>
                <a:sym typeface="Arial"/>
              </a:defRPr>
            </a:pPr>
            <a:r>
              <a:t>      </a:t>
            </a:r>
            <a:r>
              <a:rPr sz="2300"/>
              <a:t>Propantheline can be made tasteless by injecting 2 to 6 mg in solution intraorally .Onset of action occurs in 5 to 10 minutes , and the duration of a dry working environment is approximately 2  hours</a:t>
            </a:r>
          </a:p>
        </p:txBody>
      </p:sp>
    </p:spTree>
  </p:cSld>
  <p:clrMapOvr>
    <a:masterClrMapping/>
  </p:clrMapOvr>
  <p:transition xmlns:p14="http://schemas.microsoft.com/office/powerpoint/2010/main" spd="med" advClick="1"/>
</p:sld>
</file>

<file path=ppt/slides/slide1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1" name="Importance of finish line exposure…"/>
          <p:cNvSpPr txBox="1"/>
          <p:nvPr/>
        </p:nvSpPr>
        <p:spPr>
          <a:xfrm>
            <a:off x="-2" y="0"/>
            <a:ext cx="9144004" cy="437133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algn="just">
              <a:defRPr b="1" i="0" sz="3200">
                <a:solidFill>
                  <a:schemeClr val="accent2"/>
                </a:solidFill>
                <a:latin typeface="Tahoma"/>
                <a:ea typeface="Tahoma"/>
                <a:cs typeface="Tahoma"/>
                <a:sym typeface="Tahoma"/>
              </a:defRPr>
            </a:pPr>
            <a:r>
              <a:t>       Importance of finish line exposure</a:t>
            </a:r>
          </a:p>
          <a:p>
            <a:pPr algn="just">
              <a:defRPr b="1" i="0" sz="3200">
                <a:solidFill>
                  <a:schemeClr val="accent2"/>
                </a:solidFill>
                <a:latin typeface="Tahoma"/>
                <a:ea typeface="Tahoma"/>
                <a:cs typeface="Tahoma"/>
                <a:sym typeface="Tahoma"/>
              </a:defRPr>
            </a:pPr>
          </a:p>
          <a:p>
            <a:pPr algn="just">
              <a:buClr>
                <a:srgbClr val="BF57BA"/>
              </a:buClr>
              <a:buSzPct val="100000"/>
              <a:buFont typeface="Tahoma"/>
              <a:buChar char="❖"/>
              <a:defRPr i="0" sz="2300">
                <a:solidFill>
                  <a:srgbClr val="FFFFFF"/>
                </a:solidFill>
                <a:latin typeface="Tahoma"/>
                <a:ea typeface="Tahoma"/>
                <a:cs typeface="Tahoma"/>
                <a:sym typeface="Tahoma"/>
              </a:defRPr>
            </a:pPr>
            <a:r>
              <a:t>       </a:t>
            </a:r>
            <a:r>
              <a:rPr sz="1800">
                <a:latin typeface="Times New Roman"/>
                <a:ea typeface="Times New Roman"/>
                <a:cs typeface="Times New Roman"/>
                <a:sym typeface="Times New Roman"/>
              </a:rPr>
              <a:t>The gingival tissue must be healthy and free of inflammation before restoration are fabricated</a:t>
            </a:r>
          </a:p>
          <a:p>
            <a:pPr algn="just">
              <a:buClr>
                <a:srgbClr val="BF57BA"/>
              </a:buClr>
              <a:buSzPct val="100000"/>
              <a:buFont typeface="Times New Roman"/>
              <a:buChar char="❖"/>
              <a:defRPr i="0" sz="1800">
                <a:solidFill>
                  <a:srgbClr val="FFFFFF"/>
                </a:solidFill>
                <a:latin typeface="Times New Roman"/>
                <a:ea typeface="Times New Roman"/>
                <a:cs typeface="Times New Roman"/>
                <a:sym typeface="Times New Roman"/>
              </a:defRPr>
            </a:pPr>
          </a:p>
          <a:p>
            <a:pPr algn="just">
              <a:buClr>
                <a:srgbClr val="BF57BA"/>
              </a:buClr>
              <a:buSzPct val="100000"/>
              <a:buFont typeface="Times New Roman"/>
              <a:buChar char="❖"/>
              <a:defRPr i="0" sz="1800">
                <a:solidFill>
                  <a:srgbClr val="FFFFFF"/>
                </a:solidFill>
                <a:latin typeface="Times New Roman"/>
                <a:ea typeface="Times New Roman"/>
                <a:cs typeface="Times New Roman"/>
                <a:sym typeface="Times New Roman"/>
              </a:defRPr>
            </a:pPr>
            <a:r>
              <a:t>      The finish line must be reproduced in the impression . The marginal fit is very important in preventing recurrent caries and gingival inflammation .(marginal integrity)</a:t>
            </a:r>
          </a:p>
          <a:p>
            <a:pPr algn="just">
              <a:buClr>
                <a:srgbClr val="BF57BA"/>
              </a:buClr>
              <a:buSzPct val="100000"/>
              <a:buFont typeface="Times New Roman"/>
              <a:buChar char="❖"/>
              <a:defRPr i="0" sz="1800">
                <a:solidFill>
                  <a:srgbClr val="FFFFFF"/>
                </a:solidFill>
                <a:latin typeface="Times New Roman"/>
                <a:ea typeface="Times New Roman"/>
                <a:cs typeface="Times New Roman"/>
                <a:sym typeface="Times New Roman"/>
              </a:defRPr>
            </a:pPr>
          </a:p>
          <a:p>
            <a:pPr algn="just">
              <a:buClr>
                <a:srgbClr val="BF57BA"/>
              </a:buClr>
              <a:buSzPct val="100000"/>
              <a:buFont typeface="Times New Roman"/>
              <a:buChar char="❖"/>
              <a:defRPr i="0" sz="1800">
                <a:solidFill>
                  <a:srgbClr val="FFFFFF"/>
                </a:solidFill>
                <a:latin typeface="Times New Roman"/>
                <a:ea typeface="Times New Roman"/>
                <a:cs typeface="Times New Roman"/>
                <a:sym typeface="Times New Roman"/>
              </a:defRPr>
            </a:pPr>
            <a:r>
              <a:t>      Obtaining a complete impression is complicated when some or all of the preparation finish line lies at or apical to the crest of the free gingiva .</a:t>
            </a:r>
          </a:p>
          <a:p>
            <a:pPr algn="just">
              <a:buClr>
                <a:srgbClr val="BF57BA"/>
              </a:buClr>
              <a:buSzPct val="100000"/>
              <a:buFont typeface="Times New Roman"/>
              <a:buChar char="❖"/>
              <a:defRPr i="0" sz="1800">
                <a:solidFill>
                  <a:srgbClr val="FFFFFF"/>
                </a:solidFill>
                <a:latin typeface="Times New Roman"/>
                <a:ea typeface="Times New Roman"/>
                <a:cs typeface="Times New Roman"/>
                <a:sym typeface="Times New Roman"/>
              </a:defRPr>
            </a:pPr>
          </a:p>
          <a:p>
            <a:pPr algn="just">
              <a:buClr>
                <a:srgbClr val="BF57BA"/>
              </a:buClr>
              <a:buSzPct val="100000"/>
              <a:buFont typeface="Times New Roman"/>
              <a:buChar char="❖"/>
              <a:defRPr i="0" sz="1800">
                <a:solidFill>
                  <a:srgbClr val="FFFFFF"/>
                </a:solidFill>
                <a:latin typeface="Times New Roman"/>
                <a:ea typeface="Times New Roman"/>
                <a:cs typeface="Times New Roman"/>
                <a:sym typeface="Times New Roman"/>
              </a:defRPr>
            </a:pPr>
            <a:r>
              <a:t>     Control of fluid in the sulcus , particularly when a hydrophobic impression material is used ,is also necessary , because liquids can cause an incomplete impression of the critical finish line area .</a:t>
            </a:r>
          </a:p>
        </p:txBody>
      </p:sp>
    </p:spTree>
  </p:cSld>
  <p:clrMapOvr>
    <a:masterClrMapping/>
  </p:clrMapOvr>
  <p:transition xmlns:p14="http://schemas.microsoft.com/office/powerpoint/2010/main" spd="med" advClick="1"/>
</p:sld>
</file>

<file path=ppt/slides/slide1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3" name="Need for gingival retraction"/>
          <p:cNvSpPr txBox="1"/>
          <p:nvPr>
            <p:ph type="title" idx="4294967295"/>
          </p:nvPr>
        </p:nvSpPr>
        <p:spPr>
          <a:xfrm>
            <a:off x="457200" y="152400"/>
            <a:ext cx="8229600" cy="838200"/>
          </a:xfrm>
          <a:prstGeom prst="rect">
            <a:avLst/>
          </a:prstGeom>
          <a:solidFill>
            <a:schemeClr val="accent2"/>
          </a:solidFill>
          <a:ln w="9525">
            <a:solidFill>
              <a:srgbClr val="FFFF66"/>
            </a:solidFill>
            <a:round/>
          </a:ln>
        </p:spPr>
        <p:txBody>
          <a:bodyPr/>
          <a:lstStyle>
            <a:lvl1pPr>
              <a:defRPr>
                <a:effectLst>
                  <a:outerShdw sx="100000" sy="100000" kx="0" ky="0" algn="b" rotWithShape="0" blurRad="12700" dist="25400" dir="2700000">
                    <a:srgbClr val="000000"/>
                  </a:outerShdw>
                </a:effectLst>
              </a:defRPr>
            </a:lvl1pPr>
          </a:lstStyle>
          <a:p>
            <a:pPr/>
            <a:r>
              <a:t>Need for gingival retraction </a:t>
            </a:r>
          </a:p>
        </p:txBody>
      </p:sp>
      <p:sp>
        <p:nvSpPr>
          <p:cNvPr id="154" name="To widen the gingival sulcus to provide access for the impression materials to reach the sub-gingival margins and to record accurately the finished margins…"/>
          <p:cNvSpPr txBox="1"/>
          <p:nvPr>
            <p:ph type="body" idx="4294967295"/>
          </p:nvPr>
        </p:nvSpPr>
        <p:spPr>
          <a:xfrm>
            <a:off x="-2" y="1295400"/>
            <a:ext cx="9144004" cy="5562600"/>
          </a:xfrm>
          <a:prstGeom prst="rect">
            <a:avLst/>
          </a:prstGeom>
        </p:spPr>
        <p:txBody>
          <a:bodyPr/>
          <a:lstStyle/>
          <a:p>
            <a:pPr>
              <a:spcBef>
                <a:spcPts val="500"/>
              </a:spcBef>
              <a:buBlip>
                <a:blip r:embed="rId2"/>
              </a:buBlip>
              <a:defRPr sz="2400"/>
            </a:pPr>
            <a:r>
              <a:t>        To widen the gingival sulcus to provide access for the impression materials to reach the sub-gingival margins and to record accurately the finished margins</a:t>
            </a:r>
          </a:p>
          <a:p>
            <a:pPr>
              <a:buBlip>
                <a:blip r:embed="rId2"/>
              </a:buBlip>
              <a:defRPr sz="2400"/>
            </a:pPr>
          </a:p>
          <a:p>
            <a:pPr>
              <a:spcBef>
                <a:spcPts val="500"/>
              </a:spcBef>
              <a:buBlip>
                <a:blip r:embed="rId2"/>
              </a:buBlip>
              <a:defRPr sz="2400"/>
            </a:pPr>
            <a:r>
              <a:t>        Recording the contour beyond the finish line helps to correctly contour the restoration and smoothly blend the margins of the restorations with the unprepared tooth structure.</a:t>
            </a:r>
          </a:p>
          <a:p>
            <a:pPr>
              <a:buBlip>
                <a:blip r:embed="rId2"/>
              </a:buBlip>
              <a:defRPr sz="2400"/>
            </a:pPr>
          </a:p>
          <a:p>
            <a:pPr>
              <a:spcBef>
                <a:spcPts val="500"/>
              </a:spcBef>
              <a:buBlip>
                <a:blip r:embed="rId2"/>
              </a:buBlip>
              <a:defRPr sz="2400"/>
            </a:pPr>
            <a:r>
              <a:t>        While cementing a restoration ,it helps in removal of excess cement without injuring the gingival tissue.</a:t>
            </a:r>
          </a:p>
          <a:p>
            <a:pPr>
              <a:buBlip>
                <a:blip r:embed="rId2"/>
              </a:buBlip>
              <a:defRPr sz="2400"/>
            </a:pPr>
          </a:p>
          <a:p>
            <a:pPr>
              <a:spcBef>
                <a:spcPts val="500"/>
              </a:spcBef>
              <a:buBlip>
                <a:blip r:embed="rId2"/>
              </a:buBlip>
              <a:defRPr sz="2400"/>
            </a:pPr>
            <a:r>
              <a:t>         In case of sub gingival preparation ,it prevents injury to the crest of the gingiva.</a:t>
            </a:r>
          </a:p>
        </p:txBody>
      </p:sp>
    </p:spTree>
  </p:cSld>
  <p:clrMapOvr>
    <a:masterClrMapping/>
  </p:clrMapOvr>
  <p:transition xmlns:p14="http://schemas.microsoft.com/office/powerpoint/2010/main" spd="med" advClick="1"/>
</p:sld>
</file>

<file path=ppt/slides/slide1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6" name="(A)     Mechanical  method                 (a)   copper bands…"/>
          <p:cNvSpPr txBox="1"/>
          <p:nvPr/>
        </p:nvSpPr>
        <p:spPr>
          <a:xfrm>
            <a:off x="-2" y="762001"/>
            <a:ext cx="9144004" cy="4186060"/>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a:defRPr i="0" sz="1800">
                <a:solidFill>
                  <a:srgbClr val="FFFFFF"/>
                </a:solidFill>
                <a:latin typeface="Arial"/>
                <a:ea typeface="Arial"/>
                <a:cs typeface="Arial"/>
                <a:sym typeface="Arial"/>
              </a:defRPr>
            </a:pPr>
            <a:r>
              <a:t>                         </a:t>
            </a:r>
          </a:p>
          <a:p>
            <a:pPr>
              <a:defRPr i="0" sz="1800">
                <a:solidFill>
                  <a:srgbClr val="FFFFFF"/>
                </a:solidFill>
                <a:latin typeface="Arial"/>
                <a:ea typeface="Arial"/>
                <a:cs typeface="Arial"/>
                <a:sym typeface="Arial"/>
              </a:defRPr>
            </a:pPr>
          </a:p>
          <a:p>
            <a:pPr algn="just">
              <a:defRPr i="0" sz="1800">
                <a:solidFill>
                  <a:srgbClr val="FFFFFF"/>
                </a:solidFill>
                <a:latin typeface="Arial"/>
                <a:ea typeface="Arial"/>
                <a:cs typeface="Arial"/>
                <a:sym typeface="Arial"/>
              </a:defRPr>
            </a:pPr>
            <a:r>
              <a:t>(A)     </a:t>
            </a:r>
            <a:r>
              <a:rPr b="1">
                <a:solidFill>
                  <a:schemeClr val="accent2"/>
                </a:solidFill>
              </a:rPr>
              <a:t>Mechanical  method</a:t>
            </a:r>
            <a:r>
              <a:t>                 (a)   copper bands </a:t>
            </a:r>
          </a:p>
          <a:p>
            <a:pPr algn="just">
              <a:defRPr i="0" sz="1800">
                <a:solidFill>
                  <a:srgbClr val="FFFFFF"/>
                </a:solidFill>
                <a:latin typeface="Arial"/>
                <a:ea typeface="Arial"/>
                <a:cs typeface="Arial"/>
                <a:sym typeface="Arial"/>
              </a:defRPr>
            </a:pPr>
          </a:p>
          <a:p>
            <a:pPr algn="just">
              <a:defRPr i="0" sz="1800">
                <a:solidFill>
                  <a:srgbClr val="FFFFFF"/>
                </a:solidFill>
                <a:latin typeface="Arial"/>
                <a:ea typeface="Arial"/>
                <a:cs typeface="Arial"/>
                <a:sym typeface="Arial"/>
              </a:defRPr>
            </a:pPr>
            <a:r>
              <a:t>                                                              (b)   retraction cord</a:t>
            </a:r>
          </a:p>
          <a:p>
            <a:pPr algn="just">
              <a:defRPr i="0" sz="1800">
                <a:solidFill>
                  <a:srgbClr val="FFFFFF"/>
                </a:solidFill>
                <a:latin typeface="Arial"/>
                <a:ea typeface="Arial"/>
                <a:cs typeface="Arial"/>
                <a:sym typeface="Arial"/>
              </a:defRPr>
            </a:pPr>
          </a:p>
          <a:p>
            <a:pPr algn="just">
              <a:defRPr i="0" sz="1800">
                <a:solidFill>
                  <a:srgbClr val="FFFFFF"/>
                </a:solidFill>
                <a:latin typeface="Arial"/>
                <a:ea typeface="Arial"/>
                <a:cs typeface="Arial"/>
                <a:sym typeface="Arial"/>
              </a:defRPr>
            </a:pPr>
            <a:r>
              <a:t>                                                              (c)   Rubber dam </a:t>
            </a:r>
          </a:p>
          <a:p>
            <a:pPr algn="just">
              <a:defRPr i="0" sz="1800">
                <a:solidFill>
                  <a:srgbClr val="FFFFFF"/>
                </a:solidFill>
                <a:latin typeface="Arial"/>
                <a:ea typeface="Arial"/>
                <a:cs typeface="Arial"/>
                <a:sym typeface="Arial"/>
              </a:defRPr>
            </a:pPr>
          </a:p>
          <a:p>
            <a:pPr algn="just">
              <a:spcBef>
                <a:spcPts val="1000"/>
              </a:spcBef>
              <a:defRPr i="0" sz="1800">
                <a:solidFill>
                  <a:srgbClr val="FFFFFF"/>
                </a:solidFill>
                <a:latin typeface="Arial"/>
                <a:ea typeface="Arial"/>
                <a:cs typeface="Arial"/>
                <a:sym typeface="Arial"/>
              </a:defRPr>
            </a:pPr>
            <a:r>
              <a:t>(B)   </a:t>
            </a:r>
            <a:r>
              <a:rPr b="1">
                <a:solidFill>
                  <a:schemeClr val="accent2"/>
                </a:solidFill>
              </a:rPr>
              <a:t>Chemico-mechanical </a:t>
            </a:r>
            <a:r>
              <a:rPr b="1"/>
              <a:t> </a:t>
            </a:r>
            <a:r>
              <a:t>                 gingival retraction cord</a:t>
            </a:r>
          </a:p>
          <a:p>
            <a:pPr algn="just">
              <a:spcBef>
                <a:spcPts val="1000"/>
              </a:spcBef>
              <a:defRPr i="0" sz="1800">
                <a:solidFill>
                  <a:srgbClr val="FFFFFF"/>
                </a:solidFill>
                <a:latin typeface="Arial"/>
                <a:ea typeface="Arial"/>
                <a:cs typeface="Arial"/>
                <a:sym typeface="Arial"/>
              </a:defRPr>
            </a:pPr>
          </a:p>
          <a:p>
            <a:pPr algn="just">
              <a:spcBef>
                <a:spcPts val="1000"/>
              </a:spcBef>
              <a:defRPr i="0" sz="1800">
                <a:solidFill>
                  <a:srgbClr val="FFFFFF"/>
                </a:solidFill>
                <a:latin typeface="Arial"/>
                <a:ea typeface="Arial"/>
                <a:cs typeface="Arial"/>
                <a:sym typeface="Arial"/>
              </a:defRPr>
            </a:pPr>
            <a:r>
              <a:t>(C)   </a:t>
            </a:r>
            <a:r>
              <a:rPr b="1">
                <a:solidFill>
                  <a:schemeClr val="accent2"/>
                </a:solidFill>
              </a:rPr>
              <a:t>Surgical method</a:t>
            </a:r>
            <a:r>
              <a:t>                          (a)    rotary curettage</a:t>
            </a:r>
          </a:p>
          <a:p>
            <a:pPr algn="just">
              <a:spcBef>
                <a:spcPts val="1000"/>
              </a:spcBef>
              <a:defRPr i="0" sz="1800">
                <a:solidFill>
                  <a:srgbClr val="FFFFFF"/>
                </a:solidFill>
                <a:latin typeface="Arial"/>
                <a:ea typeface="Arial"/>
                <a:cs typeface="Arial"/>
                <a:sym typeface="Arial"/>
              </a:defRPr>
            </a:pPr>
          </a:p>
          <a:p>
            <a:pPr algn="just">
              <a:spcBef>
                <a:spcPts val="1000"/>
              </a:spcBef>
              <a:defRPr i="0" sz="1800">
                <a:solidFill>
                  <a:srgbClr val="FFFFFF"/>
                </a:solidFill>
                <a:latin typeface="Arial"/>
                <a:ea typeface="Arial"/>
                <a:cs typeface="Arial"/>
                <a:sym typeface="Arial"/>
              </a:defRPr>
            </a:pPr>
            <a:r>
              <a:t>                                                               (b)    electrosurgery</a:t>
            </a:r>
          </a:p>
        </p:txBody>
      </p:sp>
      <p:sp>
        <p:nvSpPr>
          <p:cNvPr id="157" name="METHODS  FOR GINGIVAL RETRACTION"/>
          <p:cNvSpPr txBox="1"/>
          <p:nvPr/>
        </p:nvSpPr>
        <p:spPr>
          <a:xfrm>
            <a:off x="228600" y="228600"/>
            <a:ext cx="8382000" cy="495730"/>
          </a:xfrm>
          <a:prstGeom prst="rect">
            <a:avLst/>
          </a:prstGeom>
          <a:solidFill>
            <a:schemeClr val="accent2"/>
          </a:solidFill>
          <a:ln>
            <a:solidFill>
              <a:srgbClr val="FFFF66"/>
            </a:solidFill>
          </a:ln>
          <a:extLst>
            <a:ext uri="{C572A759-6A51-4108-AA02-DFA0A04FC94B}">
              <ma14:wrappingTextBoxFlag xmlns:ma14="http://schemas.microsoft.com/office/mac/drawingml/2011/main" val="1"/>
            </a:ext>
          </a:extLst>
        </p:spPr>
        <p:txBody>
          <a:bodyPr lIns="45718" tIns="45718" rIns="45718" bIns="45718">
            <a:spAutoFit/>
          </a:bodyPr>
          <a:lstStyle>
            <a:lvl1pPr>
              <a:defRPr b="1" i="0" sz="2800">
                <a:solidFill>
                  <a:srgbClr val="FFFFFF"/>
                </a:solidFill>
                <a:latin typeface="Arial"/>
                <a:ea typeface="Arial"/>
                <a:cs typeface="Arial"/>
                <a:sym typeface="Arial"/>
              </a:defRPr>
            </a:lvl1pPr>
          </a:lstStyle>
          <a:p>
            <a:pPr/>
            <a:r>
              <a:t>         METHODS  FOR GINGIVAL RETRACTION </a:t>
            </a:r>
          </a:p>
        </p:txBody>
      </p:sp>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84" name="Title 1"/>
          <p:cNvSpPr txBox="1"/>
          <p:nvPr>
            <p:ph type="title"/>
          </p:nvPr>
        </p:nvSpPr>
        <p:spPr>
          <a:xfrm>
            <a:off x="685345" y="152400"/>
            <a:ext cx="7765323" cy="914400"/>
          </a:xfrm>
          <a:prstGeom prst="rect">
            <a:avLst/>
          </a:prstGeom>
        </p:spPr>
        <p:txBody>
          <a:bodyPr/>
          <a:lstStyle>
            <a:lvl1pPr>
              <a:defRPr>
                <a:solidFill>
                  <a:srgbClr val="FFC000"/>
                </a:solidFill>
                <a:latin typeface="Times New Roman"/>
                <a:ea typeface="Times New Roman"/>
                <a:cs typeface="Times New Roman"/>
                <a:sym typeface="Times New Roman"/>
              </a:defRPr>
            </a:lvl1pPr>
          </a:lstStyle>
          <a:p>
            <a:pPr/>
            <a:r>
              <a:t>CONENTS</a:t>
            </a:r>
          </a:p>
        </p:txBody>
      </p:sp>
      <p:sp>
        <p:nvSpPr>
          <p:cNvPr id="85" name="Content Placeholder 2"/>
          <p:cNvSpPr txBox="1"/>
          <p:nvPr>
            <p:ph type="body" idx="1"/>
          </p:nvPr>
        </p:nvSpPr>
        <p:spPr>
          <a:xfrm>
            <a:off x="457200" y="1246979"/>
            <a:ext cx="8286750" cy="5371535"/>
          </a:xfrm>
          <a:prstGeom prst="rect">
            <a:avLst/>
          </a:prstGeom>
        </p:spPr>
        <p:txBody>
          <a:bodyPr/>
          <a:lstStyle/>
          <a:p>
            <a:pPr>
              <a:buBlip>
                <a:blip r:embed="rId2"/>
              </a:buBlip>
              <a:defRPr sz="2400">
                <a:latin typeface="Times New Roman"/>
                <a:ea typeface="Times New Roman"/>
                <a:cs typeface="Times New Roman"/>
                <a:sym typeface="Times New Roman"/>
              </a:defRPr>
            </a:pPr>
            <a:r>
              <a:t>INTRODUCTION</a:t>
            </a:r>
          </a:p>
          <a:p>
            <a:pPr>
              <a:buBlip>
                <a:blip r:embed="rId2"/>
              </a:buBlip>
              <a:defRPr sz="2400">
                <a:latin typeface="Times New Roman"/>
                <a:ea typeface="Times New Roman"/>
                <a:cs typeface="Times New Roman"/>
                <a:sym typeface="Times New Roman"/>
              </a:defRPr>
            </a:pPr>
            <a:r>
              <a:t>CLASSIFICATION</a:t>
            </a:r>
          </a:p>
          <a:p>
            <a:pPr>
              <a:buBlip>
                <a:blip r:embed="rId2"/>
              </a:buBlip>
              <a:defRPr sz="2400">
                <a:latin typeface="Times New Roman"/>
                <a:ea typeface="Times New Roman"/>
                <a:cs typeface="Times New Roman"/>
                <a:sym typeface="Times New Roman"/>
              </a:defRPr>
            </a:pPr>
            <a:r>
              <a:t>ADVANTAGE/ DIS ADVANTAGE</a:t>
            </a:r>
          </a:p>
          <a:p>
            <a:pPr>
              <a:buBlip>
                <a:blip r:embed="rId2"/>
              </a:buBlip>
              <a:defRPr sz="2400">
                <a:latin typeface="Times New Roman"/>
                <a:ea typeface="Times New Roman"/>
                <a:cs typeface="Times New Roman"/>
                <a:sym typeface="Times New Roman"/>
              </a:defRPr>
            </a:pPr>
            <a:r>
              <a:t>INDIACATION/ CONTRAINDICATION</a:t>
            </a:r>
          </a:p>
          <a:p>
            <a:pPr>
              <a:buBlip>
                <a:blip r:embed="rId2"/>
              </a:buBlip>
              <a:defRPr sz="2400">
                <a:latin typeface="Times New Roman"/>
                <a:ea typeface="Times New Roman"/>
                <a:cs typeface="Times New Roman"/>
                <a:sym typeface="Times New Roman"/>
              </a:defRPr>
            </a:pPr>
            <a:r>
              <a:t>SELECTION OF ABUTMENT TEETH</a:t>
            </a:r>
          </a:p>
          <a:p>
            <a:pPr>
              <a:buBlip>
                <a:blip r:embed="rId2"/>
              </a:buBlip>
              <a:defRPr sz="2400">
                <a:latin typeface="Times New Roman"/>
                <a:ea typeface="Times New Roman"/>
                <a:cs typeface="Times New Roman"/>
                <a:sym typeface="Times New Roman"/>
              </a:defRPr>
            </a:pPr>
            <a:r>
              <a:t>TYPES OF ATTCHMENTS</a:t>
            </a:r>
          </a:p>
          <a:p>
            <a:pPr>
              <a:buBlip>
                <a:blip r:embed="rId2"/>
              </a:buBlip>
              <a:defRPr sz="2400">
                <a:latin typeface="Times New Roman"/>
                <a:ea typeface="Times New Roman"/>
                <a:cs typeface="Times New Roman"/>
                <a:sym typeface="Times New Roman"/>
              </a:defRPr>
            </a:pPr>
            <a:r>
              <a:t>SUMMARY</a:t>
            </a:r>
          </a:p>
          <a:p>
            <a:pPr>
              <a:buBlip>
                <a:blip r:embed="rId2"/>
              </a:buBlip>
              <a:defRPr sz="2400">
                <a:latin typeface="Times New Roman"/>
                <a:ea typeface="Times New Roman"/>
                <a:cs typeface="Times New Roman"/>
                <a:sym typeface="Times New Roman"/>
              </a:defRPr>
            </a:pPr>
            <a:r>
              <a:t>TAKE HOME MESSAGE</a:t>
            </a:r>
          </a:p>
          <a:p>
            <a:pPr>
              <a:buBlip>
                <a:blip r:embed="rId2"/>
              </a:buBlip>
              <a:defRPr sz="2400">
                <a:latin typeface="Times New Roman"/>
                <a:ea typeface="Times New Roman"/>
                <a:cs typeface="Times New Roman"/>
                <a:sym typeface="Times New Roman"/>
              </a:defRPr>
            </a:pPr>
            <a:r>
              <a:t>REFERENCES</a:t>
            </a:r>
          </a:p>
        </p:txBody>
      </p:sp>
      <p:sp>
        <p:nvSpPr>
          <p:cNvPr id="86" name="Slide Number Placeholder 3"/>
          <p:cNvSpPr txBox="1"/>
          <p:nvPr>
            <p:ph type="sldNum" sz="quarter" idx="4294967295"/>
          </p:nvPr>
        </p:nvSpPr>
        <p:spPr>
          <a:xfrm>
            <a:off x="8497907" y="6449330"/>
            <a:ext cx="188897" cy="26425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2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9" name="(A) MECHANICAL METHOD OF RETRACTION"/>
          <p:cNvSpPr txBox="1"/>
          <p:nvPr>
            <p:ph type="title" idx="4294967295"/>
          </p:nvPr>
        </p:nvSpPr>
        <p:spPr>
          <a:xfrm>
            <a:off x="-2" y="381000"/>
            <a:ext cx="9144004" cy="1219200"/>
          </a:xfrm>
          <a:prstGeom prst="rect">
            <a:avLst/>
          </a:prstGeom>
          <a:solidFill>
            <a:schemeClr val="accent2"/>
          </a:solidFill>
          <a:ln w="9525">
            <a:solidFill>
              <a:srgbClr val="FFFF66"/>
            </a:solidFill>
            <a:round/>
          </a:ln>
        </p:spPr>
        <p:txBody>
          <a:bodyPr/>
          <a:lstStyle/>
          <a:p>
            <a:pPr>
              <a:defRPr sz="4000">
                <a:effectLst>
                  <a:outerShdw sx="100000" sy="100000" kx="0" ky="0" algn="b" rotWithShape="0" blurRad="12700" dist="25400" dir="2700000">
                    <a:srgbClr val="000000"/>
                  </a:outerShdw>
                </a:effectLst>
              </a:defRPr>
            </a:pPr>
            <a:r>
              <a:t>(A) </a:t>
            </a:r>
            <a:r>
              <a:rPr sz="3200"/>
              <a:t>MECHANICAL METHOD OF RETRACTION</a:t>
            </a:r>
          </a:p>
        </p:txBody>
      </p:sp>
      <p:sp>
        <p:nvSpPr>
          <p:cNvPr id="160" name="(a)   COPPER BAND /TUBE IMPRESSION…"/>
          <p:cNvSpPr txBox="1"/>
          <p:nvPr>
            <p:ph type="body" idx="4294967295"/>
          </p:nvPr>
        </p:nvSpPr>
        <p:spPr>
          <a:xfrm>
            <a:off x="-2" y="2286000"/>
            <a:ext cx="9144004" cy="4191000"/>
          </a:xfrm>
          <a:prstGeom prst="rect">
            <a:avLst/>
          </a:prstGeom>
        </p:spPr>
        <p:txBody>
          <a:bodyPr/>
          <a:lstStyle/>
          <a:p>
            <a:pPr algn="just">
              <a:lnSpc>
                <a:spcPct val="80000"/>
              </a:lnSpc>
              <a:spcBef>
                <a:spcPts val="600"/>
              </a:spcBef>
              <a:buSzTx/>
              <a:buNone/>
              <a:defRPr b="1" sz="2800"/>
            </a:pPr>
            <a:r>
              <a:t>(a)</a:t>
            </a:r>
            <a:r>
              <a:rPr>
                <a:solidFill>
                  <a:schemeClr val="accent2"/>
                </a:solidFill>
              </a:rPr>
              <a:t>   COPPER BAND /TUBE IMPRESSION</a:t>
            </a:r>
          </a:p>
          <a:p>
            <a:pPr algn="just">
              <a:lnSpc>
                <a:spcPct val="80000"/>
              </a:lnSpc>
              <a:buSzTx/>
              <a:buNone/>
              <a:defRPr b="1" sz="2800">
                <a:solidFill>
                  <a:schemeClr val="accent2"/>
                </a:solidFill>
              </a:defRPr>
            </a:pPr>
          </a:p>
          <a:p>
            <a:pPr algn="just">
              <a:lnSpc>
                <a:spcPct val="80000"/>
              </a:lnSpc>
              <a:spcBef>
                <a:spcPts val="500"/>
              </a:spcBef>
              <a:buSzTx/>
              <a:buNone/>
              <a:defRPr sz="2400">
                <a:effectLst>
                  <a:outerShdw sx="100000" sy="100000" kx="0" ky="0" algn="b" rotWithShape="0" blurRad="12700" dist="25400" dir="2700000">
                    <a:srgbClr val="000000"/>
                  </a:outerShdw>
                </a:effectLst>
              </a:defRPr>
            </a:pPr>
            <a:r>
              <a:t>       I</a:t>
            </a:r>
            <a:r>
              <a:rPr baseline="30000"/>
              <a:t>st</a:t>
            </a:r>
            <a:r>
              <a:t> describe by john j .Lucca (1959)</a:t>
            </a:r>
          </a:p>
          <a:p>
            <a:pPr algn="just">
              <a:lnSpc>
                <a:spcPct val="80000"/>
              </a:lnSpc>
              <a:buSzTx/>
              <a:buNone/>
              <a:defRPr sz="2400">
                <a:effectLst>
                  <a:outerShdw sx="100000" sy="100000" kx="0" ky="0" algn="b" rotWithShape="0" blurRad="12700" dist="25400" dir="2700000">
                    <a:srgbClr val="000000"/>
                  </a:outerShdw>
                </a:effectLst>
              </a:defRPr>
            </a:pPr>
          </a:p>
          <a:p>
            <a:pPr algn="just">
              <a:spcBef>
                <a:spcPts val="600"/>
              </a:spcBef>
              <a:buBlip>
                <a:blip r:embed="rId2"/>
              </a:buBlip>
              <a:defRPr sz="2800"/>
            </a:pPr>
            <a:r>
              <a:t>It is used to carry the impression materials as well as to displace the gingiva to expose the finish line . impression compound  or elastomeric impression materials  can be used  along with this band .</a:t>
            </a:r>
          </a:p>
        </p:txBody>
      </p:sp>
    </p:spTree>
  </p:cSld>
  <p:clrMapOvr>
    <a:masterClrMapping/>
  </p:clrMapOvr>
  <p:transition xmlns:p14="http://schemas.microsoft.com/office/powerpoint/2010/main" spd="med" advClick="1"/>
</p:sld>
</file>

<file path=ppt/slides/slide2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2" name="TECHNIQUE…"/>
          <p:cNvSpPr txBox="1"/>
          <p:nvPr/>
        </p:nvSpPr>
        <p:spPr>
          <a:xfrm>
            <a:off x="0" y="254001"/>
            <a:ext cx="5791200" cy="3551060"/>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a:defRPr b="1" i="0" sz="1800">
                <a:solidFill>
                  <a:srgbClr val="BF57BA"/>
                </a:solidFill>
                <a:latin typeface="Arial"/>
                <a:ea typeface="Arial"/>
                <a:cs typeface="Arial"/>
                <a:sym typeface="Arial"/>
              </a:defRPr>
            </a:pPr>
            <a:r>
              <a:t>TECHNIQUE </a:t>
            </a:r>
          </a:p>
          <a:p>
            <a:pPr>
              <a:defRPr b="1" i="0" sz="1800">
                <a:solidFill>
                  <a:srgbClr val="FFFFFF"/>
                </a:solidFill>
                <a:latin typeface="Arial"/>
                <a:ea typeface="Arial"/>
                <a:cs typeface="Arial"/>
                <a:sym typeface="Arial"/>
              </a:defRPr>
            </a:pPr>
          </a:p>
          <a:p>
            <a:pPr algn="just">
              <a:defRPr i="0" sz="1800">
                <a:solidFill>
                  <a:srgbClr val="FFFFFF"/>
                </a:solidFill>
                <a:effectLst>
                  <a:outerShdw sx="100000" sy="100000" kx="0" ky="0" algn="b" rotWithShape="0" blurRad="12700" dist="25400" dir="2700000">
                    <a:srgbClr val="000000"/>
                  </a:outerShdw>
                </a:effectLst>
                <a:latin typeface="Arial"/>
                <a:ea typeface="Arial"/>
                <a:cs typeface="Arial"/>
                <a:sym typeface="Arial"/>
              </a:defRPr>
            </a:pPr>
            <a:r>
              <a:t>    A copper band is welded to form a    tube corresponding to the size of the prepared tooth . one end of the tube is festooned ,or trimmed to follow the profile of  the finish line. After positioning and contouring the tube over the prepared tooth, it is filled with modelling compound and then it is  seated carefully in place along the path of insertion of the tooth preparation and the impression is made .</a:t>
            </a:r>
          </a:p>
          <a:p>
            <a:pPr algn="just">
              <a:defRPr i="0" sz="1800">
                <a:solidFill>
                  <a:srgbClr val="FFFFFF"/>
                </a:solidFill>
                <a:latin typeface="Arial"/>
                <a:ea typeface="Arial"/>
                <a:cs typeface="Arial"/>
                <a:sym typeface="Arial"/>
              </a:defRPr>
            </a:pPr>
          </a:p>
          <a:p>
            <a:pPr algn="just">
              <a:defRPr i="0" sz="1800">
                <a:solidFill>
                  <a:srgbClr val="BF57BA"/>
                </a:solidFill>
                <a:latin typeface="Arial"/>
                <a:ea typeface="Arial"/>
                <a:cs typeface="Arial"/>
                <a:sym typeface="Arial"/>
              </a:defRPr>
            </a:pPr>
            <a:r>
              <a:t>Disadvantage</a:t>
            </a:r>
          </a:p>
          <a:p>
            <a:pPr algn="just">
              <a:defRPr i="0" sz="1800">
                <a:solidFill>
                  <a:srgbClr val="FFFFFF"/>
                </a:solidFill>
                <a:latin typeface="Arial"/>
                <a:ea typeface="Arial"/>
                <a:cs typeface="Arial"/>
                <a:sym typeface="Arial"/>
              </a:defRPr>
            </a:pPr>
            <a:r>
              <a:t>                   It can cause injury to the gingival tissues.</a:t>
            </a:r>
          </a:p>
        </p:txBody>
      </p:sp>
      <p:pic>
        <p:nvPicPr>
          <p:cNvPr id="163" name="IMG_0738" descr="IMG_0738"/>
          <p:cNvPicPr>
            <a:picLocks noChangeAspect="1"/>
          </p:cNvPicPr>
          <p:nvPr/>
        </p:nvPicPr>
        <p:blipFill>
          <a:blip r:embed="rId2">
            <a:extLst/>
          </a:blip>
          <a:stretch>
            <a:fillRect/>
          </a:stretch>
        </p:blipFill>
        <p:spPr>
          <a:xfrm>
            <a:off x="6032500" y="381000"/>
            <a:ext cx="2882900" cy="2819400"/>
          </a:xfrm>
          <a:prstGeom prst="rect">
            <a:avLst/>
          </a:prstGeom>
          <a:ln>
            <a:solidFill>
              <a:srgbClr val="FFFF66"/>
            </a:solidFill>
          </a:ln>
        </p:spPr>
      </p:pic>
      <p:pic>
        <p:nvPicPr>
          <p:cNvPr id="164" name="IMG_0739" descr="IMG_0739"/>
          <p:cNvPicPr>
            <a:picLocks noChangeAspect="1"/>
          </p:cNvPicPr>
          <p:nvPr/>
        </p:nvPicPr>
        <p:blipFill>
          <a:blip r:embed="rId3">
            <a:extLst/>
          </a:blip>
          <a:stretch>
            <a:fillRect/>
          </a:stretch>
        </p:blipFill>
        <p:spPr>
          <a:xfrm>
            <a:off x="6019800" y="3581400"/>
            <a:ext cx="2895600" cy="2903539"/>
          </a:xfrm>
          <a:prstGeom prst="rect">
            <a:avLst/>
          </a:prstGeom>
          <a:ln>
            <a:solidFill>
              <a:srgbClr val="FFFF66"/>
            </a:solidFill>
          </a:ln>
        </p:spPr>
      </p:pic>
    </p:spTree>
  </p:cSld>
  <p:clrMapOvr>
    <a:masterClrMapping/>
  </p:clrMapOvr>
  <p:transition xmlns:p14="http://schemas.microsoft.com/office/powerpoint/2010/main" spd="med" advClick="1"/>
</p:sld>
</file>

<file path=ppt/slides/slide2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6" name="(b) RETRACTION CORD…"/>
          <p:cNvSpPr txBox="1"/>
          <p:nvPr/>
        </p:nvSpPr>
        <p:spPr>
          <a:xfrm>
            <a:off x="-2" y="228601"/>
            <a:ext cx="9144004" cy="3652660"/>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marL="342900" indent="-342900">
              <a:spcBef>
                <a:spcPts val="1000"/>
              </a:spcBef>
              <a:defRPr i="0" sz="1800">
                <a:solidFill>
                  <a:srgbClr val="FFFFFF"/>
                </a:solidFill>
                <a:latin typeface="Arial"/>
                <a:ea typeface="Arial"/>
                <a:cs typeface="Arial"/>
                <a:sym typeface="Arial"/>
              </a:defRPr>
            </a:pPr>
            <a:r>
              <a:t>(b) </a:t>
            </a:r>
            <a:r>
              <a:rPr b="1">
                <a:solidFill>
                  <a:schemeClr val="accent2"/>
                </a:solidFill>
              </a:rPr>
              <a:t>RETRACTION CORD</a:t>
            </a:r>
            <a:r>
              <a:t> </a:t>
            </a:r>
          </a:p>
          <a:p>
            <a:pPr marL="342900" indent="-342900" algn="just">
              <a:spcBef>
                <a:spcPts val="1000"/>
              </a:spcBef>
              <a:buClr>
                <a:srgbClr val="BF57BA"/>
              </a:buClr>
              <a:buSzPct val="100000"/>
              <a:buFont typeface="Arial"/>
              <a:buChar char="❖"/>
              <a:defRPr i="0" sz="1800">
                <a:solidFill>
                  <a:srgbClr val="FFFFFF"/>
                </a:solidFill>
                <a:latin typeface="Arial"/>
                <a:ea typeface="Arial"/>
                <a:cs typeface="Arial"/>
                <a:sym typeface="Arial"/>
              </a:defRPr>
            </a:pPr>
            <a:r>
              <a:t>     Plain cotton cord was used for sulcus enlargement physically pushing away the gingiva from the finish line .</a:t>
            </a:r>
          </a:p>
          <a:p>
            <a:pPr marL="342900" indent="-342900" algn="just">
              <a:spcBef>
                <a:spcPts val="1000"/>
              </a:spcBef>
              <a:buClr>
                <a:srgbClr val="BF57BA"/>
              </a:buClr>
              <a:buSzPct val="100000"/>
              <a:buFont typeface="Arial"/>
              <a:buChar char="❖"/>
              <a:defRPr i="0" sz="1800">
                <a:solidFill>
                  <a:srgbClr val="FFFFFF"/>
                </a:solidFill>
                <a:latin typeface="Arial"/>
                <a:ea typeface="Arial"/>
                <a:cs typeface="Arial"/>
                <a:sym typeface="Arial"/>
              </a:defRPr>
            </a:pPr>
            <a:r>
              <a:t>    Its effectiveness is limited because the use of pressure alone often will not control sulcular hemorrhage .</a:t>
            </a:r>
          </a:p>
          <a:p>
            <a:pPr marL="342900" indent="-342900" algn="just">
              <a:spcBef>
                <a:spcPts val="1000"/>
              </a:spcBef>
              <a:buClr>
                <a:srgbClr val="BF57BA"/>
              </a:buClr>
              <a:buSzPct val="100000"/>
              <a:buFont typeface="Arial"/>
              <a:buChar char="❖"/>
              <a:defRPr i="0" sz="1800">
                <a:solidFill>
                  <a:srgbClr val="FFFFFF"/>
                </a:solidFill>
                <a:latin typeface="Arial"/>
                <a:ea typeface="Arial"/>
                <a:cs typeface="Arial"/>
                <a:sym typeface="Arial"/>
              </a:defRPr>
            </a:pPr>
          </a:p>
          <a:p>
            <a:pPr marL="342900" indent="-342900">
              <a:spcBef>
                <a:spcPts val="1000"/>
              </a:spcBef>
              <a:buSzPct val="100000"/>
              <a:buAutoNum type="alphaLcParenBoth" startAt="3"/>
              <a:defRPr i="0" sz="1800">
                <a:solidFill>
                  <a:srgbClr val="FFFFFF"/>
                </a:solidFill>
                <a:latin typeface="Arial"/>
                <a:ea typeface="Arial"/>
                <a:cs typeface="Arial"/>
                <a:sym typeface="Arial"/>
              </a:defRPr>
            </a:pPr>
            <a:r>
              <a:t>    </a:t>
            </a:r>
            <a:r>
              <a:rPr b="1">
                <a:solidFill>
                  <a:schemeClr val="accent2"/>
                </a:solidFill>
              </a:rPr>
              <a:t>RUBBER DAM</a:t>
            </a:r>
          </a:p>
          <a:p>
            <a:pPr lvl="1" indent="457200" algn="just">
              <a:spcBef>
                <a:spcPts val="1000"/>
              </a:spcBef>
              <a:defRPr i="0" sz="1800">
                <a:solidFill>
                  <a:srgbClr val="FFFFFF"/>
                </a:solidFill>
                <a:latin typeface="Arial"/>
                <a:ea typeface="Arial"/>
                <a:cs typeface="Arial"/>
                <a:sym typeface="Arial"/>
              </a:defRPr>
            </a:pPr>
            <a:r>
              <a:t>   Generally it is used when a limited number of teeth in one quadrant are being restored and in situations in which preparations do not have to be extended very far subgingivally .It can be used with modified tray if the bow and wings of the clamp are blocked out .</a:t>
            </a:r>
          </a:p>
        </p:txBody>
      </p:sp>
    </p:spTree>
  </p:cSld>
  <p:clrMapOvr>
    <a:masterClrMapping/>
  </p:clrMapOvr>
  <p:transition xmlns:p14="http://schemas.microsoft.com/office/powerpoint/2010/main" spd="med" advClick="1"/>
</p:sld>
</file>

<file path=ppt/slides/slide2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8" name="Chemico mechanical method"/>
          <p:cNvSpPr txBox="1"/>
          <p:nvPr>
            <p:ph type="title" idx="4294967295"/>
          </p:nvPr>
        </p:nvSpPr>
        <p:spPr>
          <a:xfrm>
            <a:off x="457200" y="0"/>
            <a:ext cx="8229600" cy="609600"/>
          </a:xfrm>
          <a:prstGeom prst="rect">
            <a:avLst/>
          </a:prstGeom>
          <a:solidFill>
            <a:schemeClr val="accent2"/>
          </a:solidFill>
          <a:ln w="9525">
            <a:solidFill>
              <a:srgbClr val="FFFF66"/>
            </a:solidFill>
            <a:round/>
          </a:ln>
        </p:spPr>
        <p:txBody>
          <a:bodyPr/>
          <a:lstStyle>
            <a:lvl1pPr defTabSz="804672">
              <a:defRPr sz="3100">
                <a:effectLst>
                  <a:outerShdw sx="100000" sy="100000" kx="0" ky="0" algn="b" rotWithShape="0" blurRad="12700" dist="22352" dir="2700000">
                    <a:srgbClr val="000000"/>
                  </a:outerShdw>
                </a:effectLst>
              </a:defRPr>
            </a:lvl1pPr>
          </a:lstStyle>
          <a:p>
            <a:pPr/>
            <a:r>
              <a:t>Chemico mechanical method </a:t>
            </a:r>
          </a:p>
        </p:txBody>
      </p:sp>
      <p:sp>
        <p:nvSpPr>
          <p:cNvPr id="169" name="It is a method of combining a chemical with pressure packing ,which leads to enlargement of the gingival sulcus as well as control  of fluids seeping from the sulcus .…"/>
          <p:cNvSpPr txBox="1"/>
          <p:nvPr/>
        </p:nvSpPr>
        <p:spPr>
          <a:xfrm>
            <a:off x="0" y="1279526"/>
            <a:ext cx="4495800" cy="305053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algn="just">
              <a:buClr>
                <a:srgbClr val="BF57BA"/>
              </a:buClr>
              <a:buSzPct val="100000"/>
              <a:buFont typeface="Tahoma"/>
              <a:buChar char="❖"/>
              <a:defRPr i="0" sz="1900">
                <a:solidFill>
                  <a:srgbClr val="FFFFFF"/>
                </a:solidFill>
                <a:latin typeface="Tahoma"/>
                <a:ea typeface="Tahoma"/>
                <a:cs typeface="Tahoma"/>
                <a:sym typeface="Tahoma"/>
              </a:defRPr>
            </a:pPr>
            <a:r>
              <a:t>          </a:t>
            </a:r>
            <a:r>
              <a:rPr sz="1800">
                <a:latin typeface="Arial"/>
                <a:ea typeface="Arial"/>
                <a:cs typeface="Arial"/>
                <a:sym typeface="Arial"/>
              </a:rPr>
              <a:t>It is a method of combining a chemical with pressure packing ,which leads to enlargement of the gingival sulcus as well as control  of fluids seeping from the sulcus .</a:t>
            </a:r>
          </a:p>
          <a:p>
            <a:pPr algn="just">
              <a:defRPr i="0" sz="1800">
                <a:solidFill>
                  <a:srgbClr val="FFFFFF"/>
                </a:solidFill>
                <a:latin typeface="Arial"/>
                <a:ea typeface="Arial"/>
                <a:cs typeface="Arial"/>
                <a:sym typeface="Arial"/>
              </a:defRPr>
            </a:pPr>
            <a:r>
              <a:t>     </a:t>
            </a:r>
          </a:p>
          <a:p>
            <a:pPr algn="just">
              <a:buClr>
                <a:srgbClr val="BF57BA"/>
              </a:buClr>
              <a:buSzPct val="100000"/>
              <a:buFont typeface="Arial"/>
              <a:buChar char="❖"/>
              <a:defRPr i="0" sz="1800">
                <a:solidFill>
                  <a:srgbClr val="FFFFFF"/>
                </a:solidFill>
                <a:latin typeface="Arial"/>
                <a:ea typeface="Arial"/>
                <a:cs typeface="Arial"/>
                <a:sym typeface="Arial"/>
              </a:defRPr>
            </a:pPr>
            <a:r>
              <a:t>  gingival retraction cord soaked in a chemical (which promote gingival contraction ) will provide better gingival retraction compared to a plain retraction cord .</a:t>
            </a:r>
          </a:p>
        </p:txBody>
      </p:sp>
      <p:sp>
        <p:nvSpPr>
          <p:cNvPr id="170" name="CHEMICAL USED…"/>
          <p:cNvSpPr txBox="1"/>
          <p:nvPr/>
        </p:nvSpPr>
        <p:spPr>
          <a:xfrm>
            <a:off x="4800600" y="914400"/>
            <a:ext cx="4038600" cy="5298823"/>
          </a:xfrm>
          <a:prstGeom prst="rect">
            <a:avLst/>
          </a:prstGeom>
          <a:ln>
            <a:solidFill>
              <a:srgbClr val="FFFF66"/>
            </a:solidFill>
          </a:ln>
          <a:extLst>
            <a:ext uri="{C572A759-6A51-4108-AA02-DFA0A04FC94B}">
              <ma14:wrappingTextBoxFlag xmlns:ma14="http://schemas.microsoft.com/office/mac/drawingml/2011/main" val="1"/>
            </a:ext>
          </a:extLst>
        </p:spPr>
        <p:txBody>
          <a:bodyPr lIns="45718" tIns="45718" rIns="45718" bIns="45718">
            <a:spAutoFit/>
          </a:bodyPr>
          <a:lstStyle/>
          <a:p>
            <a:pPr>
              <a:defRPr b="1" i="0" sz="2000">
                <a:solidFill>
                  <a:srgbClr val="FFFFFF"/>
                </a:solidFill>
                <a:latin typeface="Arial"/>
                <a:ea typeface="Arial"/>
                <a:cs typeface="Arial"/>
                <a:sym typeface="Arial"/>
              </a:defRPr>
            </a:pPr>
            <a:r>
              <a:t>CHEMICAL USED</a:t>
            </a:r>
            <a:r>
              <a:rPr b="0"/>
              <a:t> </a:t>
            </a:r>
          </a:p>
          <a:p>
            <a:pPr>
              <a:defRPr i="0" sz="2000">
                <a:solidFill>
                  <a:srgbClr val="FFFFFF"/>
                </a:solidFill>
                <a:latin typeface="Arial"/>
                <a:ea typeface="Arial"/>
                <a:cs typeface="Arial"/>
                <a:sym typeface="Arial"/>
              </a:defRPr>
            </a:pPr>
          </a:p>
          <a:p>
            <a:pPr algn="just">
              <a:defRPr i="0" sz="2000">
                <a:solidFill>
                  <a:srgbClr val="FFFFFF"/>
                </a:solidFill>
                <a:latin typeface="Arial"/>
                <a:ea typeface="Arial"/>
                <a:cs typeface="Arial"/>
                <a:sym typeface="Arial"/>
              </a:defRPr>
            </a:pPr>
            <a:r>
              <a:t> </a:t>
            </a:r>
            <a:r>
              <a:rPr sz="2200"/>
              <a:t>These are generally local vasoconstrictors which produce transient gingival shrinkage.</a:t>
            </a:r>
          </a:p>
          <a:p>
            <a:pPr algn="just">
              <a:defRPr i="0" sz="2200">
                <a:solidFill>
                  <a:srgbClr val="FFFFFF"/>
                </a:solidFill>
                <a:latin typeface="Arial"/>
                <a:ea typeface="Arial"/>
                <a:cs typeface="Arial"/>
                <a:sym typeface="Arial"/>
              </a:defRPr>
            </a:pPr>
          </a:p>
          <a:p>
            <a:pPr algn="just">
              <a:defRPr i="0" sz="2200">
                <a:solidFill>
                  <a:srgbClr val="FFFFFF"/>
                </a:solidFill>
                <a:latin typeface="Arial"/>
                <a:ea typeface="Arial"/>
                <a:cs typeface="Arial"/>
                <a:sym typeface="Arial"/>
              </a:defRPr>
            </a:pPr>
            <a:r>
              <a:t>(A)     8% racemic epinephrine</a:t>
            </a:r>
          </a:p>
          <a:p>
            <a:pPr algn="just">
              <a:defRPr i="0" sz="2200">
                <a:solidFill>
                  <a:srgbClr val="FFFFFF"/>
                </a:solidFill>
                <a:latin typeface="Arial"/>
                <a:ea typeface="Arial"/>
                <a:cs typeface="Arial"/>
                <a:sym typeface="Arial"/>
              </a:defRPr>
            </a:pPr>
          </a:p>
          <a:p>
            <a:pPr algn="just">
              <a:defRPr i="0" sz="2200">
                <a:solidFill>
                  <a:srgbClr val="FFFFFF"/>
                </a:solidFill>
                <a:latin typeface="Arial"/>
                <a:ea typeface="Arial"/>
                <a:cs typeface="Arial"/>
                <a:sym typeface="Arial"/>
              </a:defRPr>
            </a:pPr>
            <a:r>
              <a:t>(B)     Aluminium chloride</a:t>
            </a:r>
          </a:p>
          <a:p>
            <a:pPr algn="just">
              <a:defRPr i="0" sz="2200">
                <a:solidFill>
                  <a:srgbClr val="FFFFFF"/>
                </a:solidFill>
                <a:latin typeface="Arial"/>
                <a:ea typeface="Arial"/>
                <a:cs typeface="Arial"/>
                <a:sym typeface="Arial"/>
              </a:defRPr>
            </a:pPr>
          </a:p>
          <a:p>
            <a:pPr algn="just">
              <a:defRPr i="0" sz="2200">
                <a:solidFill>
                  <a:srgbClr val="FFFFFF"/>
                </a:solidFill>
                <a:latin typeface="Arial"/>
                <a:ea typeface="Arial"/>
                <a:cs typeface="Arial"/>
                <a:sym typeface="Arial"/>
              </a:defRPr>
            </a:pPr>
            <a:r>
              <a:t>(C) Alum (aluminium potassium sulphate )</a:t>
            </a:r>
          </a:p>
          <a:p>
            <a:pPr algn="just">
              <a:defRPr i="0" sz="2200">
                <a:solidFill>
                  <a:srgbClr val="FFFFFF"/>
                </a:solidFill>
                <a:latin typeface="Arial"/>
                <a:ea typeface="Arial"/>
                <a:cs typeface="Arial"/>
                <a:sym typeface="Arial"/>
              </a:defRPr>
            </a:pPr>
          </a:p>
          <a:p>
            <a:pPr algn="just">
              <a:defRPr i="0" sz="2200">
                <a:solidFill>
                  <a:srgbClr val="FFFFFF"/>
                </a:solidFill>
                <a:latin typeface="Arial"/>
                <a:ea typeface="Arial"/>
                <a:cs typeface="Arial"/>
                <a:sym typeface="Arial"/>
              </a:defRPr>
            </a:pPr>
            <a:r>
              <a:t>(d)     Aluminium sulphate</a:t>
            </a:r>
          </a:p>
          <a:p>
            <a:pPr algn="just">
              <a:defRPr i="0" sz="2200">
                <a:solidFill>
                  <a:srgbClr val="FFFFFF"/>
                </a:solidFill>
                <a:latin typeface="Arial"/>
                <a:ea typeface="Arial"/>
                <a:cs typeface="Arial"/>
                <a:sym typeface="Arial"/>
              </a:defRPr>
            </a:pPr>
          </a:p>
          <a:p>
            <a:pPr algn="just">
              <a:defRPr i="0" sz="2200">
                <a:solidFill>
                  <a:srgbClr val="FFFFFF"/>
                </a:solidFill>
                <a:latin typeface="Arial"/>
                <a:ea typeface="Arial"/>
                <a:cs typeface="Arial"/>
                <a:sym typeface="Arial"/>
              </a:defRPr>
            </a:pPr>
            <a:r>
              <a:t>(E)      Ferric sulphate</a:t>
            </a:r>
          </a:p>
        </p:txBody>
      </p:sp>
    </p:spTree>
  </p:cSld>
  <p:clrMapOvr>
    <a:masterClrMapping/>
  </p:clrMapOvr>
  <p:transition xmlns:p14="http://schemas.microsoft.com/office/powerpoint/2010/main" spd="med" advClick="1"/>
</p:sld>
</file>

<file path=ppt/slides/slide2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2" name="Ideal requirement for chemical used with gingival retraction  cords"/>
          <p:cNvSpPr txBox="1"/>
          <p:nvPr>
            <p:ph type="title" idx="4294967295"/>
          </p:nvPr>
        </p:nvSpPr>
        <p:spPr>
          <a:xfrm>
            <a:off x="0" y="0"/>
            <a:ext cx="9067800" cy="1371600"/>
          </a:xfrm>
          <a:prstGeom prst="rect">
            <a:avLst/>
          </a:prstGeom>
          <a:solidFill>
            <a:schemeClr val="accent2"/>
          </a:solidFill>
          <a:ln w="9525">
            <a:solidFill>
              <a:srgbClr val="FFFF66"/>
            </a:solidFill>
            <a:round/>
          </a:ln>
        </p:spPr>
        <p:txBody>
          <a:bodyPr/>
          <a:lstStyle/>
          <a:p>
            <a:pPr defTabSz="832103">
              <a:defRPr sz="2600">
                <a:effectLst>
                  <a:outerShdw sx="100000" sy="100000" kx="0" ky="0" algn="b" rotWithShape="0" blurRad="12700" dist="23114" dir="2700000">
                    <a:srgbClr val="000000"/>
                  </a:outerShdw>
                </a:effectLst>
              </a:defRPr>
            </a:pPr>
            <a:r>
              <a:t>Ideal requirement for chemical used with gingival retraction  cords</a:t>
            </a:r>
            <a:br/>
          </a:p>
        </p:txBody>
      </p:sp>
      <p:sp>
        <p:nvSpPr>
          <p:cNvPr id="173" name="It should produce effective  gingival  displacement and haemostasis.…"/>
          <p:cNvSpPr txBox="1"/>
          <p:nvPr/>
        </p:nvSpPr>
        <p:spPr>
          <a:xfrm>
            <a:off x="0" y="1447800"/>
            <a:ext cx="5867400" cy="503529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algn="just">
              <a:buClr>
                <a:srgbClr val="BF57BA"/>
              </a:buClr>
              <a:buSzPct val="100000"/>
              <a:buFont typeface="Tahoma"/>
              <a:buChar char="❖"/>
              <a:defRPr i="0" sz="1800">
                <a:solidFill>
                  <a:srgbClr val="FFFFFF"/>
                </a:solidFill>
                <a:latin typeface="Tahoma"/>
                <a:ea typeface="Tahoma"/>
                <a:cs typeface="Tahoma"/>
                <a:sym typeface="Tahoma"/>
              </a:defRPr>
            </a:pPr>
            <a:r>
              <a:t>            </a:t>
            </a:r>
            <a:r>
              <a:rPr sz="2200">
                <a:latin typeface="Arial"/>
                <a:ea typeface="Arial"/>
                <a:cs typeface="Arial"/>
                <a:sym typeface="Arial"/>
              </a:rPr>
              <a:t>It should produce effective  gingival  displacement and haemostasis.</a:t>
            </a:r>
          </a:p>
          <a:p>
            <a:pPr algn="just">
              <a:buClr>
                <a:srgbClr val="BF57BA"/>
              </a:buClr>
              <a:buSzPct val="100000"/>
              <a:buFont typeface="Arial"/>
              <a:buChar char="❖"/>
              <a:defRPr i="0" sz="2200">
                <a:solidFill>
                  <a:srgbClr val="FFFFFF"/>
                </a:solidFill>
                <a:latin typeface="Arial"/>
                <a:ea typeface="Arial"/>
                <a:cs typeface="Arial"/>
                <a:sym typeface="Arial"/>
              </a:defRPr>
            </a:pPr>
            <a:r>
              <a:t>            It should not produce any irreversible damage to the gingiva  .</a:t>
            </a:r>
          </a:p>
          <a:p>
            <a:pPr algn="just">
              <a:buClr>
                <a:srgbClr val="BF57BA"/>
              </a:buClr>
              <a:buSzPct val="100000"/>
              <a:buFont typeface="Arial"/>
              <a:buChar char="❖"/>
              <a:defRPr i="0" sz="2200">
                <a:solidFill>
                  <a:srgbClr val="FFFFFF"/>
                </a:solidFill>
                <a:latin typeface="Arial"/>
                <a:ea typeface="Arial"/>
                <a:cs typeface="Arial"/>
                <a:sym typeface="Arial"/>
              </a:defRPr>
            </a:pPr>
            <a:r>
              <a:t>            it should not have any systemic side effect .</a:t>
            </a:r>
          </a:p>
          <a:p>
            <a:pPr algn="just">
              <a:buClr>
                <a:srgbClr val="BF57BA"/>
              </a:buClr>
              <a:buSzPct val="100000"/>
              <a:buFont typeface="Arial"/>
              <a:buChar char="❖"/>
              <a:defRPr i="0" sz="2200">
                <a:solidFill>
                  <a:srgbClr val="FFFFFF"/>
                </a:solidFill>
                <a:latin typeface="Arial"/>
                <a:ea typeface="Arial"/>
                <a:cs typeface="Arial"/>
                <a:sym typeface="Arial"/>
              </a:defRPr>
            </a:pPr>
          </a:p>
          <a:p>
            <a:pPr algn="just">
              <a:defRPr i="0" sz="2200">
                <a:solidFill>
                  <a:srgbClr val="FFFFFF"/>
                </a:solidFill>
                <a:latin typeface="Arial"/>
                <a:ea typeface="Arial"/>
                <a:cs typeface="Arial"/>
                <a:sym typeface="Arial"/>
              </a:defRPr>
            </a:pPr>
            <a:r>
              <a:t>           </a:t>
            </a:r>
            <a:r>
              <a:rPr b="1"/>
              <a:t>contraindications for epinephrine</a:t>
            </a:r>
          </a:p>
          <a:p>
            <a:pPr algn="just">
              <a:defRPr b="1" i="0" sz="2200">
                <a:solidFill>
                  <a:srgbClr val="FFFFFF"/>
                </a:solidFill>
                <a:latin typeface="Arial"/>
                <a:ea typeface="Arial"/>
                <a:cs typeface="Arial"/>
                <a:sym typeface="Arial"/>
              </a:defRPr>
            </a:pPr>
          </a:p>
          <a:p>
            <a:pPr algn="just">
              <a:buClr>
                <a:srgbClr val="BF57BA"/>
              </a:buClr>
              <a:buSzPct val="100000"/>
              <a:buFont typeface="Arial"/>
              <a:buChar char="❖"/>
              <a:defRPr i="0" sz="2200">
                <a:solidFill>
                  <a:srgbClr val="FFFFFF"/>
                </a:solidFill>
                <a:latin typeface="Arial"/>
                <a:ea typeface="Arial"/>
                <a:cs typeface="Arial"/>
                <a:sym typeface="Arial"/>
              </a:defRPr>
            </a:pPr>
            <a:r>
              <a:t>     CVS  disease</a:t>
            </a:r>
          </a:p>
          <a:p>
            <a:pPr algn="just">
              <a:buClr>
                <a:srgbClr val="BF57BA"/>
              </a:buClr>
              <a:buSzPct val="100000"/>
              <a:buFont typeface="Arial"/>
              <a:buChar char="❖"/>
              <a:defRPr i="0" sz="2200">
                <a:solidFill>
                  <a:srgbClr val="FFFFFF"/>
                </a:solidFill>
                <a:latin typeface="Arial"/>
                <a:ea typeface="Arial"/>
                <a:cs typeface="Arial"/>
                <a:sym typeface="Arial"/>
              </a:defRPr>
            </a:pPr>
            <a:r>
              <a:t>     Diabetes</a:t>
            </a:r>
          </a:p>
          <a:p>
            <a:pPr algn="just">
              <a:buClr>
                <a:srgbClr val="BF57BA"/>
              </a:buClr>
              <a:buSzPct val="100000"/>
              <a:buFont typeface="Arial"/>
              <a:buChar char="❖"/>
              <a:defRPr i="0" sz="2200">
                <a:solidFill>
                  <a:srgbClr val="FFFFFF"/>
                </a:solidFill>
                <a:latin typeface="Arial"/>
                <a:ea typeface="Arial"/>
                <a:cs typeface="Arial"/>
                <a:sym typeface="Arial"/>
              </a:defRPr>
            </a:pPr>
            <a:r>
              <a:t>     Hyperthyroidism</a:t>
            </a:r>
          </a:p>
          <a:p>
            <a:pPr algn="just">
              <a:buClr>
                <a:srgbClr val="BF57BA"/>
              </a:buClr>
              <a:buSzPct val="100000"/>
              <a:buFont typeface="Arial"/>
              <a:buChar char="❖"/>
              <a:defRPr i="0" sz="2200">
                <a:solidFill>
                  <a:srgbClr val="FFFFFF"/>
                </a:solidFill>
                <a:latin typeface="Arial"/>
                <a:ea typeface="Arial"/>
                <a:cs typeface="Arial"/>
                <a:sym typeface="Arial"/>
              </a:defRPr>
            </a:pPr>
            <a:r>
              <a:t>     Known hypersensitivity to epinephrine </a:t>
            </a:r>
          </a:p>
          <a:p>
            <a:pPr algn="just">
              <a:buClr>
                <a:srgbClr val="BF57BA"/>
              </a:buClr>
              <a:buSzPct val="100000"/>
              <a:buFont typeface="Arial"/>
              <a:buChar char="❖"/>
              <a:defRPr i="0" sz="2200">
                <a:solidFill>
                  <a:srgbClr val="FFFFFF"/>
                </a:solidFill>
                <a:latin typeface="Arial"/>
                <a:ea typeface="Arial"/>
                <a:cs typeface="Arial"/>
                <a:sym typeface="Arial"/>
              </a:defRPr>
            </a:pPr>
            <a:r>
              <a:t>     patient taking ganglionic blocker ,or epinephrine potentiating drug</a:t>
            </a:r>
            <a:r>
              <a:rPr sz="2000">
                <a:latin typeface="Tahoma"/>
                <a:ea typeface="Tahoma"/>
                <a:cs typeface="Tahoma"/>
                <a:sym typeface="Tahoma"/>
              </a:rPr>
              <a:t>     </a:t>
            </a:r>
          </a:p>
        </p:txBody>
      </p:sp>
      <p:sp>
        <p:nvSpPr>
          <p:cNvPr id="174" name="Newer gingival retraction agents are…"/>
          <p:cNvSpPr txBox="1"/>
          <p:nvPr/>
        </p:nvSpPr>
        <p:spPr>
          <a:xfrm>
            <a:off x="5943600" y="1714499"/>
            <a:ext cx="3048000" cy="2493785"/>
          </a:xfrm>
          <a:prstGeom prst="rect">
            <a:avLst/>
          </a:prstGeom>
          <a:ln>
            <a:solidFill>
              <a:srgbClr val="FFFF66"/>
            </a:solidFill>
          </a:ln>
          <a:extLst>
            <a:ext uri="{C572A759-6A51-4108-AA02-DFA0A04FC94B}">
              <ma14:wrappingTextBoxFlag xmlns:ma14="http://schemas.microsoft.com/office/mac/drawingml/2011/main" val="1"/>
            </a:ext>
          </a:extLst>
        </p:spPr>
        <p:txBody>
          <a:bodyPr lIns="45718" tIns="45718" rIns="45718" bIns="45718">
            <a:spAutoFit/>
          </a:bodyPr>
          <a:lstStyle/>
          <a:p>
            <a:pPr>
              <a:defRPr i="0" sz="1800">
                <a:solidFill>
                  <a:srgbClr val="FFFFFF"/>
                </a:solidFill>
                <a:latin typeface="Arial"/>
                <a:ea typeface="Arial"/>
                <a:cs typeface="Arial"/>
                <a:sym typeface="Arial"/>
              </a:defRPr>
            </a:pPr>
            <a:r>
              <a:t>Newer gingival retraction agents are</a:t>
            </a:r>
          </a:p>
          <a:p>
            <a:pPr>
              <a:defRPr i="0" sz="1800">
                <a:solidFill>
                  <a:srgbClr val="FFFFFF"/>
                </a:solidFill>
                <a:latin typeface="Arial"/>
                <a:ea typeface="Arial"/>
                <a:cs typeface="Arial"/>
                <a:sym typeface="Arial"/>
              </a:defRPr>
            </a:pPr>
          </a:p>
          <a:p>
            <a:pPr>
              <a:buSzPct val="100000"/>
              <a:buFont typeface="Arial"/>
              <a:buChar char="❖"/>
              <a:defRPr i="0" sz="1800">
                <a:solidFill>
                  <a:srgbClr val="FFFFFF"/>
                </a:solidFill>
                <a:latin typeface="Arial"/>
                <a:ea typeface="Arial"/>
                <a:cs typeface="Arial"/>
                <a:sym typeface="Arial"/>
              </a:defRPr>
            </a:pPr>
            <a:r>
              <a:t>  Phenylephrine hydrochloride  0.25 %</a:t>
            </a:r>
          </a:p>
          <a:p>
            <a:pPr>
              <a:buSzPct val="100000"/>
              <a:buFont typeface="Arial"/>
              <a:buChar char="❖"/>
              <a:defRPr i="0" sz="1800">
                <a:solidFill>
                  <a:srgbClr val="FFFFFF"/>
                </a:solidFill>
                <a:latin typeface="Arial"/>
                <a:ea typeface="Arial"/>
                <a:cs typeface="Arial"/>
                <a:sym typeface="Arial"/>
              </a:defRPr>
            </a:pPr>
            <a:r>
              <a:t>  Oxymetazoline hydrochloride  0.05 %</a:t>
            </a:r>
          </a:p>
          <a:p>
            <a:pPr>
              <a:buSzPct val="100000"/>
              <a:buFont typeface="Arial"/>
              <a:buChar char="❖"/>
              <a:defRPr i="0" sz="1800">
                <a:solidFill>
                  <a:srgbClr val="FFFFFF"/>
                </a:solidFill>
                <a:latin typeface="Arial"/>
                <a:ea typeface="Arial"/>
                <a:cs typeface="Arial"/>
                <a:sym typeface="Arial"/>
              </a:defRPr>
            </a:pPr>
            <a:r>
              <a:t>  Tetrahydrozoline hydrochloride  0.05 %</a:t>
            </a:r>
          </a:p>
        </p:txBody>
      </p:sp>
    </p:spTree>
  </p:cSld>
  <p:clrMapOvr>
    <a:masterClrMapping/>
  </p:clrMapOvr>
  <p:transition xmlns:p14="http://schemas.microsoft.com/office/powerpoint/2010/main" spd="med" advClick="1"/>
</p:sld>
</file>

<file path=ppt/slides/slide2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6" name="The amount of epinephrine absorbed is highly variable ,depending on the degree of exposure of the vascular bed as well as the time of contact and the amount of medication in the cord .…"/>
          <p:cNvSpPr txBox="1"/>
          <p:nvPr/>
        </p:nvSpPr>
        <p:spPr>
          <a:xfrm>
            <a:off x="-2" y="457200"/>
            <a:ext cx="9144004" cy="635609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algn="just">
              <a:buClr>
                <a:srgbClr val="BF57BA"/>
              </a:buClr>
              <a:buSzPct val="100000"/>
              <a:buFont typeface="Arial"/>
              <a:buChar char="❖"/>
              <a:defRPr i="0" sz="2200">
                <a:solidFill>
                  <a:srgbClr val="FFFFFF"/>
                </a:solidFill>
                <a:latin typeface="Arial"/>
                <a:ea typeface="Arial"/>
                <a:cs typeface="Arial"/>
                <a:sym typeface="Arial"/>
              </a:defRPr>
            </a:pPr>
            <a:r>
              <a:t>        The amount of epinephrine absorbed is highly variable ,depending on the degree of exposure of the vascular bed as well as the time of contact and the amount of medication in the cord .</a:t>
            </a:r>
          </a:p>
          <a:p>
            <a:pPr algn="just">
              <a:buClr>
                <a:srgbClr val="BF57BA"/>
              </a:buClr>
              <a:buSzPct val="100000"/>
              <a:buFont typeface="Arial"/>
              <a:buChar char="❖"/>
              <a:defRPr i="0" sz="2200">
                <a:solidFill>
                  <a:srgbClr val="FFFFFF"/>
                </a:solidFill>
                <a:latin typeface="Arial"/>
                <a:ea typeface="Arial"/>
                <a:cs typeface="Arial"/>
                <a:sym typeface="Arial"/>
              </a:defRPr>
            </a:pPr>
          </a:p>
          <a:p>
            <a:pPr algn="just">
              <a:buClr>
                <a:srgbClr val="BF57BA"/>
              </a:buClr>
              <a:buSzPct val="100000"/>
              <a:buFont typeface="Arial"/>
              <a:buChar char="❖"/>
              <a:defRPr i="0" sz="2200">
                <a:solidFill>
                  <a:srgbClr val="FFFFFF"/>
                </a:solidFill>
                <a:latin typeface="Arial"/>
                <a:ea typeface="Arial"/>
                <a:cs typeface="Arial"/>
                <a:sym typeface="Arial"/>
              </a:defRPr>
            </a:pPr>
            <a:r>
              <a:t>        The amount of epinephrine absorbed  from 2.5 cm of typical retraction cord during 5 to 15 minutes in the gingival sulcus is 71 µg .It is approximately 1/3 </a:t>
            </a:r>
            <a:r>
              <a:rPr baseline="30000"/>
              <a:t>rd </a:t>
            </a:r>
            <a:r>
              <a:t>the maximum dose of 0.2 mg (200 µg ) for a healthy adult and nearly twice the recommended amount of 0.04 mg (40 µg ) for a cardiac patient .</a:t>
            </a:r>
          </a:p>
          <a:p>
            <a:pPr algn="just">
              <a:buClr>
                <a:srgbClr val="BF57BA"/>
              </a:buClr>
              <a:buSzPct val="100000"/>
              <a:buFont typeface="Arial"/>
              <a:buChar char="❖"/>
              <a:defRPr i="0" sz="2200">
                <a:solidFill>
                  <a:srgbClr val="FFFFFF"/>
                </a:solidFill>
                <a:latin typeface="Arial"/>
                <a:ea typeface="Arial"/>
                <a:cs typeface="Arial"/>
                <a:sym typeface="Arial"/>
              </a:defRPr>
            </a:pPr>
          </a:p>
          <a:p>
            <a:pPr algn="just">
              <a:buClr>
                <a:srgbClr val="BF57BA"/>
              </a:buClr>
              <a:buSzPct val="100000"/>
              <a:buFont typeface="Arial"/>
              <a:buChar char="❖"/>
              <a:defRPr i="0" sz="2200">
                <a:solidFill>
                  <a:srgbClr val="FFFFFF"/>
                </a:solidFill>
                <a:latin typeface="Arial"/>
                <a:ea typeface="Arial"/>
                <a:cs typeface="Arial"/>
                <a:sym typeface="Arial"/>
              </a:defRPr>
            </a:pPr>
            <a:r>
              <a:t>         If cord is placed around more than one tooth ,if more than one impression is made of a single tooth , and /or if the epinephrine-containing anesthetic is used , a patient could easily exceed the recommended maximum dose of epinephrine .</a:t>
            </a:r>
          </a:p>
          <a:p>
            <a:pPr algn="just">
              <a:buClr>
                <a:srgbClr val="BF57BA"/>
              </a:buClr>
              <a:buSzPct val="100000"/>
              <a:buFont typeface="Arial"/>
              <a:buChar char="❖"/>
              <a:defRPr i="0" sz="2200">
                <a:solidFill>
                  <a:srgbClr val="FFFFFF"/>
                </a:solidFill>
                <a:latin typeface="Arial"/>
                <a:ea typeface="Arial"/>
                <a:cs typeface="Arial"/>
                <a:sym typeface="Arial"/>
              </a:defRPr>
            </a:pPr>
          </a:p>
          <a:p>
            <a:pPr algn="just">
              <a:buClr>
                <a:srgbClr val="BF57BA"/>
              </a:buClr>
              <a:buSzPct val="100000"/>
              <a:buFont typeface="Arial"/>
              <a:buChar char="❖"/>
              <a:defRPr i="0" sz="2200">
                <a:solidFill>
                  <a:srgbClr val="FFFFFF"/>
                </a:solidFill>
                <a:latin typeface="Arial"/>
                <a:ea typeface="Arial"/>
                <a:cs typeface="Arial"/>
                <a:sym typeface="Arial"/>
              </a:defRPr>
            </a:pPr>
            <a:r>
              <a:t>          WEIR and WILLIAMS (1984) ,in an in vivo study of 120 human teeth ,found no significant difference between the hemorrhage control offered by cords impregnated with aluminum sulphate ,and those impregnated with epinephrine </a:t>
            </a:r>
          </a:p>
        </p:txBody>
      </p:sp>
      <p:sp>
        <p:nvSpPr>
          <p:cNvPr id="177" name="Some silent point  about epinephrine"/>
          <p:cNvSpPr txBox="1"/>
          <p:nvPr/>
        </p:nvSpPr>
        <p:spPr>
          <a:xfrm>
            <a:off x="2057400" y="-1"/>
            <a:ext cx="4127112" cy="360186"/>
          </a:xfrm>
          <a:prstGeom prst="rect">
            <a:avLst/>
          </a:prstGeom>
          <a:solidFill>
            <a:schemeClr val="accent2"/>
          </a:solidFill>
          <a:ln>
            <a:solidFill>
              <a:srgbClr val="FFFF66"/>
            </a:solidFill>
          </a:ln>
          <a:extLst>
            <a:ext uri="{C572A759-6A51-4108-AA02-DFA0A04FC94B}">
              <ma14:wrappingTextBoxFlag xmlns:ma14="http://schemas.microsoft.com/office/mac/drawingml/2011/main" val="1"/>
            </a:ext>
          </a:extLst>
        </p:spPr>
        <p:txBody>
          <a:bodyPr wrap="none" lIns="45718" tIns="45718" rIns="45718" bIns="45718">
            <a:spAutoFit/>
          </a:bodyPr>
          <a:lstStyle>
            <a:lvl1pPr>
              <a:defRPr b="1" i="0" sz="1800">
                <a:solidFill>
                  <a:srgbClr val="FFFFFF"/>
                </a:solidFill>
                <a:latin typeface="Arial"/>
                <a:ea typeface="Arial"/>
                <a:cs typeface="Arial"/>
                <a:sym typeface="Arial"/>
              </a:defRPr>
            </a:lvl1pPr>
          </a:lstStyle>
          <a:p>
            <a:pPr/>
            <a:r>
              <a:t>Some silent point  about epinephrine</a:t>
            </a:r>
          </a:p>
        </p:txBody>
      </p:sp>
    </p:spTree>
  </p:cSld>
  <p:clrMapOvr>
    <a:masterClrMapping/>
  </p:clrMapOvr>
  <p:transition xmlns:p14="http://schemas.microsoft.com/office/powerpoint/2010/main" spd="med" advClick="1"/>
</p:sld>
</file>

<file path=ppt/slides/slide2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9" name="TECHNIQUE"/>
          <p:cNvSpPr txBox="1"/>
          <p:nvPr>
            <p:ph type="title" idx="4294967295"/>
          </p:nvPr>
        </p:nvSpPr>
        <p:spPr>
          <a:xfrm>
            <a:off x="2133599" y="76200"/>
            <a:ext cx="4572002" cy="685800"/>
          </a:xfrm>
          <a:prstGeom prst="rect">
            <a:avLst/>
          </a:prstGeom>
          <a:solidFill>
            <a:schemeClr val="accent2"/>
          </a:solidFill>
          <a:ln w="9525">
            <a:solidFill>
              <a:srgbClr val="FFFF66"/>
            </a:solidFill>
            <a:round/>
          </a:ln>
        </p:spPr>
        <p:txBody>
          <a:bodyPr/>
          <a:lstStyle>
            <a:lvl1pPr algn="just">
              <a:defRPr sz="3600">
                <a:effectLst>
                  <a:outerShdw sx="100000" sy="100000" kx="0" ky="0" algn="b" rotWithShape="0" blurRad="12700" dist="25400" dir="2700000">
                    <a:srgbClr val="000000"/>
                  </a:outerShdw>
                </a:effectLst>
              </a:defRPr>
            </a:lvl1pPr>
          </a:lstStyle>
          <a:p>
            <a:pPr/>
            <a:r>
              <a:t>        TECHNIQUE</a:t>
            </a:r>
          </a:p>
        </p:txBody>
      </p:sp>
      <p:sp>
        <p:nvSpPr>
          <p:cNvPr id="180" name="CORD PLACEMENT IS A FINESSE MOVE , NOT A POWER PLAY .…"/>
          <p:cNvSpPr txBox="1"/>
          <p:nvPr/>
        </p:nvSpPr>
        <p:spPr>
          <a:xfrm>
            <a:off x="-2" y="838200"/>
            <a:ext cx="9144004" cy="2140530"/>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algn="just">
              <a:defRPr b="1" i="0" sz="1800">
                <a:solidFill>
                  <a:srgbClr val="FFFFFF"/>
                </a:solidFill>
                <a:latin typeface="Tahoma"/>
                <a:ea typeface="Tahoma"/>
                <a:cs typeface="Tahoma"/>
                <a:sym typeface="Tahoma"/>
              </a:defRPr>
            </a:pPr>
            <a:r>
              <a:t>      CORD PLACEMENT IS A FINESSE MOVE , NOT A POWER PLAY</a:t>
            </a:r>
            <a:r>
              <a:rPr b="0" sz="2000"/>
              <a:t> .</a:t>
            </a:r>
            <a:endParaRPr sz="2000"/>
          </a:p>
          <a:p>
            <a:pPr algn="just">
              <a:buClr>
                <a:srgbClr val="BF57BA"/>
              </a:buClr>
              <a:buSzPct val="100000"/>
              <a:buFont typeface="Arial"/>
              <a:buChar char="❖"/>
              <a:defRPr i="0" sz="2000">
                <a:solidFill>
                  <a:srgbClr val="FFFFFF"/>
                </a:solidFill>
                <a:latin typeface="Arial"/>
                <a:ea typeface="Arial"/>
                <a:cs typeface="Arial"/>
                <a:sym typeface="Arial"/>
              </a:defRPr>
            </a:pPr>
            <a:r>
              <a:t>         The operating area should be dry. Fluid control  should be done with an evacuating device and the quadrant containing the prepared tooth is isolated with cotton rolls.</a:t>
            </a:r>
          </a:p>
          <a:p>
            <a:pPr algn="just">
              <a:buClr>
                <a:srgbClr val="BF57BA"/>
              </a:buClr>
              <a:buSzPct val="100000"/>
              <a:buFont typeface="Arial"/>
              <a:buChar char="❖"/>
              <a:defRPr i="0" sz="2000">
                <a:solidFill>
                  <a:srgbClr val="FFFFFF"/>
                </a:solidFill>
                <a:latin typeface="Arial"/>
                <a:ea typeface="Arial"/>
                <a:cs typeface="Arial"/>
                <a:sym typeface="Arial"/>
              </a:defRPr>
            </a:pPr>
          </a:p>
          <a:p>
            <a:pPr algn="just">
              <a:buClr>
                <a:srgbClr val="BF57BA"/>
              </a:buClr>
              <a:buSzPct val="100000"/>
              <a:buFont typeface="Arial"/>
              <a:buChar char="❖"/>
              <a:defRPr i="0" sz="2000">
                <a:solidFill>
                  <a:srgbClr val="FFFFFF"/>
                </a:solidFill>
                <a:latin typeface="Arial"/>
                <a:ea typeface="Arial"/>
                <a:cs typeface="Arial"/>
                <a:sym typeface="Arial"/>
              </a:defRPr>
            </a:pPr>
            <a:r>
              <a:t>         Hemorrhage can be controlled by using haemostatic agent like hemodent liquid (aluminium chloride)</a:t>
            </a:r>
          </a:p>
        </p:txBody>
      </p:sp>
      <p:pic>
        <p:nvPicPr>
          <p:cNvPr id="181" name="IMG_0740" descr="IMG_0740"/>
          <p:cNvPicPr>
            <a:picLocks noChangeAspect="1"/>
          </p:cNvPicPr>
          <p:nvPr/>
        </p:nvPicPr>
        <p:blipFill>
          <a:blip r:embed="rId2">
            <a:extLst/>
          </a:blip>
          <a:stretch>
            <a:fillRect/>
          </a:stretch>
        </p:blipFill>
        <p:spPr>
          <a:xfrm>
            <a:off x="381000" y="3810000"/>
            <a:ext cx="3086100" cy="1676400"/>
          </a:xfrm>
          <a:prstGeom prst="rect">
            <a:avLst/>
          </a:prstGeom>
          <a:ln>
            <a:solidFill>
              <a:srgbClr val="000000"/>
            </a:solidFill>
          </a:ln>
        </p:spPr>
      </p:pic>
      <p:pic>
        <p:nvPicPr>
          <p:cNvPr id="182" name="IMG_0741" descr="IMG_0741"/>
          <p:cNvPicPr>
            <a:picLocks noChangeAspect="1"/>
          </p:cNvPicPr>
          <p:nvPr/>
        </p:nvPicPr>
        <p:blipFill>
          <a:blip r:embed="rId3">
            <a:extLst/>
          </a:blip>
          <a:stretch>
            <a:fillRect/>
          </a:stretch>
        </p:blipFill>
        <p:spPr>
          <a:xfrm>
            <a:off x="5257800" y="3505200"/>
            <a:ext cx="3124200" cy="1600200"/>
          </a:xfrm>
          <a:prstGeom prst="rect">
            <a:avLst/>
          </a:prstGeom>
          <a:ln>
            <a:solidFill>
              <a:srgbClr val="000000"/>
            </a:solidFill>
          </a:ln>
        </p:spPr>
      </p:pic>
      <p:sp>
        <p:nvSpPr>
          <p:cNvPr id="183" name="Retraction cord is looped around the tooth and held tightly with the thumb and forefinger and apply slight tension in an apical direction"/>
          <p:cNvSpPr txBox="1"/>
          <p:nvPr/>
        </p:nvSpPr>
        <p:spPr>
          <a:xfrm>
            <a:off x="4632325" y="5318125"/>
            <a:ext cx="4359275" cy="1264229"/>
          </a:xfrm>
          <a:prstGeom prst="rect">
            <a:avLst/>
          </a:prstGeom>
          <a:ln w="12700">
            <a:solidFill>
              <a:srgbClr val="FFFF66"/>
            </a:solidFill>
          </a:ln>
          <a:extLst>
            <a:ext uri="{C572A759-6A51-4108-AA02-DFA0A04FC94B}">
              <ma14:wrappingTextBoxFlag xmlns:ma14="http://schemas.microsoft.com/office/mac/drawingml/2011/main" val="1"/>
            </a:ext>
          </a:extLst>
        </p:spPr>
        <p:txBody>
          <a:bodyPr lIns="45718" tIns="45718" rIns="45718" bIns="45718">
            <a:spAutoFit/>
          </a:bodyPr>
          <a:lstStyle>
            <a:lvl1pPr algn="just">
              <a:defRPr i="0" sz="2000">
                <a:solidFill>
                  <a:srgbClr val="FFFFFF"/>
                </a:solidFill>
                <a:latin typeface="Arial"/>
                <a:ea typeface="Arial"/>
                <a:cs typeface="Arial"/>
                <a:sym typeface="Arial"/>
              </a:defRPr>
            </a:lvl1pPr>
          </a:lstStyle>
          <a:p>
            <a:pPr/>
            <a:r>
              <a:t>Retraction cord is looped around the tooth and held tightly with the thumb and forefinger and apply slight tension in an apical direction</a:t>
            </a:r>
          </a:p>
        </p:txBody>
      </p:sp>
      <p:sp>
        <p:nvSpPr>
          <p:cNvPr id="184" name="Cord is twisted to make it tight and small"/>
          <p:cNvSpPr txBox="1"/>
          <p:nvPr/>
        </p:nvSpPr>
        <p:spPr>
          <a:xfrm>
            <a:off x="457198" y="5851525"/>
            <a:ext cx="3063879" cy="680029"/>
          </a:xfrm>
          <a:prstGeom prst="rect">
            <a:avLst/>
          </a:prstGeom>
          <a:ln w="12700">
            <a:solidFill>
              <a:srgbClr val="FFFF66"/>
            </a:solidFill>
          </a:ln>
          <a:extLst>
            <a:ext uri="{C572A759-6A51-4108-AA02-DFA0A04FC94B}">
              <ma14:wrappingTextBoxFlag xmlns:ma14="http://schemas.microsoft.com/office/mac/drawingml/2011/main" val="1"/>
            </a:ext>
          </a:extLst>
        </p:spPr>
        <p:txBody>
          <a:bodyPr lIns="45718" tIns="45718" rIns="45718" bIns="45718">
            <a:spAutoFit/>
          </a:bodyPr>
          <a:lstStyle>
            <a:lvl1pPr algn="just">
              <a:defRPr i="0" sz="2000">
                <a:solidFill>
                  <a:srgbClr val="FFFFFF"/>
                </a:solidFill>
                <a:latin typeface="Arial"/>
                <a:ea typeface="Arial"/>
                <a:cs typeface="Arial"/>
                <a:sym typeface="Arial"/>
              </a:defRPr>
            </a:lvl1pPr>
          </a:lstStyle>
          <a:p>
            <a:pPr/>
            <a:r>
              <a:t>Cord is twisted to make it tight and small</a:t>
            </a:r>
          </a:p>
        </p:txBody>
      </p:sp>
    </p:spTree>
  </p:cSld>
  <p:clrMapOvr>
    <a:masterClrMapping/>
  </p:clrMapOvr>
  <p:transition xmlns:p14="http://schemas.microsoft.com/office/powerpoint/2010/main" spd="med" advClick="1"/>
</p:sld>
</file>

<file path=ppt/slides/slide2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86" name="IMG_0742" descr="IMG_0742"/>
          <p:cNvPicPr>
            <a:picLocks noChangeAspect="1"/>
          </p:cNvPicPr>
          <p:nvPr/>
        </p:nvPicPr>
        <p:blipFill>
          <a:blip r:embed="rId2">
            <a:extLst/>
          </a:blip>
          <a:stretch>
            <a:fillRect/>
          </a:stretch>
        </p:blipFill>
        <p:spPr>
          <a:xfrm>
            <a:off x="533400" y="304800"/>
            <a:ext cx="3124200" cy="2590800"/>
          </a:xfrm>
          <a:prstGeom prst="rect">
            <a:avLst/>
          </a:prstGeom>
          <a:ln>
            <a:solidFill>
              <a:srgbClr val="000000"/>
            </a:solidFill>
          </a:ln>
        </p:spPr>
      </p:pic>
      <p:pic>
        <p:nvPicPr>
          <p:cNvPr id="187" name="IMG_0743" descr="IMG_0743"/>
          <p:cNvPicPr>
            <a:picLocks noChangeAspect="1"/>
          </p:cNvPicPr>
          <p:nvPr/>
        </p:nvPicPr>
        <p:blipFill>
          <a:blip r:embed="rId3">
            <a:extLst/>
          </a:blip>
          <a:stretch>
            <a:fillRect/>
          </a:stretch>
        </p:blipFill>
        <p:spPr>
          <a:xfrm>
            <a:off x="5257800" y="304800"/>
            <a:ext cx="3124200" cy="2514600"/>
          </a:xfrm>
          <a:prstGeom prst="rect">
            <a:avLst/>
          </a:prstGeom>
          <a:ln>
            <a:solidFill>
              <a:srgbClr val="000000"/>
            </a:solidFill>
          </a:ln>
        </p:spPr>
      </p:pic>
      <p:sp>
        <p:nvSpPr>
          <p:cNvPr id="188" name="Placement of cord is begun by pushing it into the gingival sulcus on the mesial surface of the tooth .It should be tacked lightly into the distal crevice ."/>
          <p:cNvSpPr txBox="1"/>
          <p:nvPr/>
        </p:nvSpPr>
        <p:spPr>
          <a:xfrm>
            <a:off x="152400" y="3276600"/>
            <a:ext cx="3597275" cy="1430160"/>
          </a:xfrm>
          <a:prstGeom prst="rect">
            <a:avLst/>
          </a:prstGeom>
          <a:ln w="12700">
            <a:solidFill>
              <a:srgbClr val="FFFF66"/>
            </a:solidFill>
          </a:ln>
          <a:extLst>
            <a:ext uri="{C572A759-6A51-4108-AA02-DFA0A04FC94B}">
              <ma14:wrappingTextBoxFlag xmlns:ma14="http://schemas.microsoft.com/office/mac/drawingml/2011/main" val="1"/>
            </a:ext>
          </a:extLst>
        </p:spPr>
        <p:txBody>
          <a:bodyPr lIns="45718" tIns="45718" rIns="45718" bIns="45718">
            <a:spAutoFit/>
          </a:bodyPr>
          <a:lstStyle>
            <a:lvl1pPr algn="just">
              <a:defRPr i="0" sz="1800">
                <a:solidFill>
                  <a:srgbClr val="FFFFFF"/>
                </a:solidFill>
                <a:latin typeface="Arial"/>
                <a:ea typeface="Arial"/>
                <a:cs typeface="Arial"/>
                <a:sym typeface="Arial"/>
              </a:defRPr>
            </a:lvl1pPr>
          </a:lstStyle>
          <a:p>
            <a:pPr/>
            <a:r>
              <a:t>Placement of cord is begun by pushing it into the gingival sulcus on the mesial surface of the tooth .It should be tacked lightly into the distal crevice . </a:t>
            </a:r>
          </a:p>
        </p:txBody>
      </p:sp>
      <p:sp>
        <p:nvSpPr>
          <p:cNvPr id="189" name="As the cord is being placed subgingivally ,the instrument must be pushed slightly towards the area already tucked into place .If the force of  the instrument is directed away from the area previously packed, the cord already packed will be pulled out ."/>
          <p:cNvSpPr txBox="1"/>
          <p:nvPr/>
        </p:nvSpPr>
        <p:spPr>
          <a:xfrm>
            <a:off x="4343400" y="3200400"/>
            <a:ext cx="4648200" cy="1963560"/>
          </a:xfrm>
          <a:prstGeom prst="rect">
            <a:avLst/>
          </a:prstGeom>
          <a:ln w="12700">
            <a:solidFill>
              <a:srgbClr val="FFFF66"/>
            </a:solidFill>
          </a:ln>
          <a:extLst>
            <a:ext uri="{C572A759-6A51-4108-AA02-DFA0A04FC94B}">
              <ma14:wrappingTextBoxFlag xmlns:ma14="http://schemas.microsoft.com/office/mac/drawingml/2011/main" val="1"/>
            </a:ext>
          </a:extLst>
        </p:spPr>
        <p:txBody>
          <a:bodyPr lIns="45718" tIns="45718" rIns="45718" bIns="45718">
            <a:spAutoFit/>
          </a:bodyPr>
          <a:lstStyle>
            <a:lvl1pPr algn="just">
              <a:defRPr i="0" sz="1800">
                <a:solidFill>
                  <a:srgbClr val="FFFFFF"/>
                </a:solidFill>
                <a:latin typeface="Arial"/>
                <a:ea typeface="Arial"/>
                <a:cs typeface="Arial"/>
                <a:sym typeface="Arial"/>
              </a:defRPr>
            </a:lvl1pPr>
          </a:lstStyle>
          <a:p>
            <a:pPr/>
            <a:r>
              <a:t>As the cord is being placed subgingivally ,the instrument must be pushed slightly towards the area already tucked into place .If the force of  the instrument is directed away from the area previously packed, the cord already packed will be pulled out .</a:t>
            </a:r>
          </a:p>
        </p:txBody>
      </p:sp>
    </p:spTree>
  </p:cSld>
  <p:clrMapOvr>
    <a:masterClrMapping/>
  </p:clrMapOvr>
  <p:transition xmlns:p14="http://schemas.microsoft.com/office/powerpoint/2010/main" spd="med" advClick="1"/>
</p:sld>
</file>

<file path=ppt/slides/slide2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91" name="IMG_0744" descr="IMG_0744"/>
          <p:cNvPicPr>
            <a:picLocks noChangeAspect="1"/>
          </p:cNvPicPr>
          <p:nvPr/>
        </p:nvPicPr>
        <p:blipFill>
          <a:blip r:embed="rId2">
            <a:extLst/>
          </a:blip>
          <a:stretch>
            <a:fillRect/>
          </a:stretch>
        </p:blipFill>
        <p:spPr>
          <a:xfrm>
            <a:off x="457200" y="228600"/>
            <a:ext cx="3200400" cy="1981200"/>
          </a:xfrm>
          <a:prstGeom prst="rect">
            <a:avLst/>
          </a:prstGeom>
          <a:ln>
            <a:solidFill>
              <a:srgbClr val="000000"/>
            </a:solidFill>
          </a:ln>
        </p:spPr>
      </p:pic>
      <p:sp>
        <p:nvSpPr>
          <p:cNvPr id="192" name="Occasionally it is necessary to hold the cord with one instrument while packing with the second ."/>
          <p:cNvSpPr txBox="1"/>
          <p:nvPr/>
        </p:nvSpPr>
        <p:spPr>
          <a:xfrm>
            <a:off x="365125" y="2514600"/>
            <a:ext cx="3292475" cy="1264229"/>
          </a:xfrm>
          <a:prstGeom prst="rect">
            <a:avLst/>
          </a:prstGeom>
          <a:ln w="12700">
            <a:solidFill>
              <a:srgbClr val="FFFF66"/>
            </a:solidFill>
          </a:ln>
          <a:extLst>
            <a:ext uri="{C572A759-6A51-4108-AA02-DFA0A04FC94B}">
              <ma14:wrappingTextBoxFlag xmlns:ma14="http://schemas.microsoft.com/office/mac/drawingml/2011/main" val="1"/>
            </a:ext>
          </a:extLst>
        </p:spPr>
        <p:txBody>
          <a:bodyPr lIns="45718" tIns="45718" rIns="45718" bIns="45718">
            <a:spAutoFit/>
          </a:bodyPr>
          <a:lstStyle>
            <a:lvl1pPr algn="just">
              <a:defRPr i="0" sz="2000">
                <a:solidFill>
                  <a:srgbClr val="FFFFFF"/>
                </a:solidFill>
                <a:latin typeface="Arial"/>
                <a:ea typeface="Arial"/>
                <a:cs typeface="Arial"/>
                <a:sym typeface="Arial"/>
              </a:defRPr>
            </a:lvl1pPr>
          </a:lstStyle>
          <a:p>
            <a:pPr/>
            <a:r>
              <a:t>Occasionally it is necessary to hold the cord with one instrument while packing with the second .</a:t>
            </a:r>
          </a:p>
        </p:txBody>
      </p:sp>
      <p:sp>
        <p:nvSpPr>
          <p:cNvPr id="193" name="The instrument used for packing should be angled slightly towards the root to facilitate the sub-gingival placement of the cord"/>
          <p:cNvSpPr txBox="1"/>
          <p:nvPr/>
        </p:nvSpPr>
        <p:spPr>
          <a:xfrm>
            <a:off x="5638800" y="2593975"/>
            <a:ext cx="3276600" cy="1556329"/>
          </a:xfrm>
          <a:prstGeom prst="rect">
            <a:avLst/>
          </a:prstGeom>
          <a:ln w="12700">
            <a:solidFill>
              <a:srgbClr val="FFFF66"/>
            </a:solidFill>
          </a:ln>
          <a:extLst>
            <a:ext uri="{C572A759-6A51-4108-AA02-DFA0A04FC94B}">
              <ma14:wrappingTextBoxFlag xmlns:ma14="http://schemas.microsoft.com/office/mac/drawingml/2011/main" val="1"/>
            </a:ext>
          </a:extLst>
        </p:spPr>
        <p:txBody>
          <a:bodyPr lIns="45718" tIns="45718" rIns="45718" bIns="45718">
            <a:spAutoFit/>
          </a:bodyPr>
          <a:lstStyle>
            <a:lvl1pPr algn="just">
              <a:defRPr i="0" sz="2000">
                <a:solidFill>
                  <a:srgbClr val="FFFFFF"/>
                </a:solidFill>
                <a:latin typeface="Arial"/>
                <a:ea typeface="Arial"/>
                <a:cs typeface="Arial"/>
                <a:sym typeface="Arial"/>
              </a:defRPr>
            </a:lvl1pPr>
          </a:lstStyle>
          <a:p>
            <a:pPr/>
            <a:r>
              <a:t>The instrument used for packing should be angled slightly towards the root to facilitate the sub-gingival placement of the cord </a:t>
            </a:r>
          </a:p>
        </p:txBody>
      </p:sp>
      <p:pic>
        <p:nvPicPr>
          <p:cNvPr id="194" name="IMG_0745" descr="IMG_0745"/>
          <p:cNvPicPr>
            <a:picLocks noChangeAspect="1"/>
          </p:cNvPicPr>
          <p:nvPr/>
        </p:nvPicPr>
        <p:blipFill>
          <a:blip r:embed="rId3">
            <a:extLst/>
          </a:blip>
          <a:stretch>
            <a:fillRect/>
          </a:stretch>
        </p:blipFill>
        <p:spPr>
          <a:xfrm>
            <a:off x="5562600" y="304800"/>
            <a:ext cx="3276600" cy="2057400"/>
          </a:xfrm>
          <a:prstGeom prst="rect">
            <a:avLst/>
          </a:prstGeom>
          <a:ln>
            <a:solidFill>
              <a:srgbClr val="000000"/>
            </a:solidFill>
          </a:ln>
        </p:spPr>
      </p:pic>
      <p:pic>
        <p:nvPicPr>
          <p:cNvPr id="195" name="IMG_0746" descr="IMG_0746"/>
          <p:cNvPicPr>
            <a:picLocks noChangeAspect="1"/>
          </p:cNvPicPr>
          <p:nvPr/>
        </p:nvPicPr>
        <p:blipFill>
          <a:blip r:embed="rId4">
            <a:extLst/>
          </a:blip>
          <a:stretch>
            <a:fillRect/>
          </a:stretch>
        </p:blipFill>
        <p:spPr>
          <a:xfrm>
            <a:off x="533400" y="4267200"/>
            <a:ext cx="3200400" cy="2133600"/>
          </a:xfrm>
          <a:prstGeom prst="rect">
            <a:avLst/>
          </a:prstGeom>
          <a:ln>
            <a:solidFill>
              <a:srgbClr val="000000"/>
            </a:solidFill>
          </a:ln>
        </p:spPr>
      </p:pic>
      <p:sp>
        <p:nvSpPr>
          <p:cNvPr id="196" name="If it is held parallel  to the long axis of the tooth , the cord will be pushed against the wall of the gingival crevice ,and will rebounce ."/>
          <p:cNvSpPr txBox="1"/>
          <p:nvPr/>
        </p:nvSpPr>
        <p:spPr>
          <a:xfrm>
            <a:off x="4114800" y="4800600"/>
            <a:ext cx="4876800" cy="1264229"/>
          </a:xfrm>
          <a:prstGeom prst="rect">
            <a:avLst/>
          </a:prstGeom>
          <a:ln w="12700">
            <a:solidFill>
              <a:srgbClr val="FFFF66"/>
            </a:solidFill>
          </a:ln>
          <a:extLst>
            <a:ext uri="{C572A759-6A51-4108-AA02-DFA0A04FC94B}">
              <ma14:wrappingTextBoxFlag xmlns:ma14="http://schemas.microsoft.com/office/mac/drawingml/2011/main" val="1"/>
            </a:ext>
          </a:extLst>
        </p:spPr>
        <p:txBody>
          <a:bodyPr lIns="45718" tIns="45718" rIns="45718" bIns="45718">
            <a:spAutoFit/>
          </a:bodyPr>
          <a:lstStyle>
            <a:lvl1pPr algn="just">
              <a:defRPr i="0" sz="2000">
                <a:solidFill>
                  <a:srgbClr val="FFFFFF"/>
                </a:solidFill>
                <a:latin typeface="Arial"/>
                <a:ea typeface="Arial"/>
                <a:cs typeface="Arial"/>
                <a:sym typeface="Arial"/>
              </a:defRPr>
            </a:lvl1pPr>
          </a:lstStyle>
          <a:p>
            <a:pPr/>
            <a:r>
              <a:t>If it is held parallel  to the long axis of the tooth , the cord will be pushed against the wall of the gingival crevice ,and will rebounce .</a:t>
            </a:r>
          </a:p>
        </p:txBody>
      </p:sp>
    </p:spTree>
  </p:cSld>
  <p:clrMapOvr>
    <a:masterClrMapping/>
  </p:clrMapOvr>
  <p:transition xmlns:p14="http://schemas.microsoft.com/office/powerpoint/2010/main" spd="med" advClick="1"/>
</p:sld>
</file>

<file path=ppt/slides/slide2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98" name="IMG_0747" descr="IMG_0747"/>
          <p:cNvPicPr>
            <a:picLocks noChangeAspect="1"/>
          </p:cNvPicPr>
          <p:nvPr/>
        </p:nvPicPr>
        <p:blipFill>
          <a:blip r:embed="rId2">
            <a:extLst/>
          </a:blip>
          <a:stretch>
            <a:fillRect/>
          </a:stretch>
        </p:blipFill>
        <p:spPr>
          <a:xfrm>
            <a:off x="5562600" y="457200"/>
            <a:ext cx="3200400" cy="2743200"/>
          </a:xfrm>
          <a:prstGeom prst="rect">
            <a:avLst/>
          </a:prstGeom>
          <a:ln>
            <a:solidFill>
              <a:srgbClr val="000000"/>
            </a:solidFill>
          </a:ln>
        </p:spPr>
      </p:pic>
      <p:sp>
        <p:nvSpPr>
          <p:cNvPr id="199" name="Excess cord is cut off near the inter proximal area such that a slight overlap of the cord occur in this region . if the overlap occur on the facial and lingual surfaces , the gingival finish line in that area may not be replicated properly in the impres"/>
          <p:cNvSpPr txBox="1"/>
          <p:nvPr/>
        </p:nvSpPr>
        <p:spPr>
          <a:xfrm>
            <a:off x="228600" y="365125"/>
            <a:ext cx="4876800" cy="3016829"/>
          </a:xfrm>
          <a:prstGeom prst="rect">
            <a:avLst/>
          </a:prstGeom>
          <a:ln w="12700">
            <a:solidFill>
              <a:srgbClr val="FFFF66"/>
            </a:solidFill>
          </a:ln>
          <a:extLst>
            <a:ext uri="{C572A759-6A51-4108-AA02-DFA0A04FC94B}">
              <ma14:wrappingTextBoxFlag xmlns:ma14="http://schemas.microsoft.com/office/mac/drawingml/2011/main" val="1"/>
            </a:ext>
          </a:extLst>
        </p:spPr>
        <p:txBody>
          <a:bodyPr lIns="45718" tIns="45718" rIns="45718" bIns="45718">
            <a:spAutoFit/>
          </a:bodyPr>
          <a:lstStyle/>
          <a:p>
            <a:pPr algn="just">
              <a:defRPr i="0" sz="2000">
                <a:solidFill>
                  <a:srgbClr val="FFFFFF"/>
                </a:solidFill>
                <a:latin typeface="Arial"/>
                <a:ea typeface="Arial"/>
                <a:cs typeface="Arial"/>
                <a:sym typeface="Arial"/>
              </a:defRPr>
            </a:pPr>
            <a:r>
              <a:t>Excess cord is cut off near the inter proximal area such that a slight overlap of the cord occur in this region . if the overlap occur on the facial and lingual surfaces , the gingival finish line in that area may not be replicated properly in the impression .</a:t>
            </a:r>
          </a:p>
          <a:p>
            <a:pPr algn="just">
              <a:defRPr i="0" sz="2000">
                <a:solidFill>
                  <a:srgbClr val="FFFFFF"/>
                </a:solidFill>
                <a:latin typeface="Arial"/>
                <a:ea typeface="Arial"/>
                <a:cs typeface="Arial"/>
                <a:sym typeface="Arial"/>
              </a:defRPr>
            </a:pPr>
            <a:r>
              <a:t>At least 2-3 mm of cord is left protruding out-side the sulcus so that it can be grasped for easy removal .</a:t>
            </a:r>
          </a:p>
        </p:txBody>
      </p:sp>
      <p:pic>
        <p:nvPicPr>
          <p:cNvPr id="200" name="IMG_0748" descr="IMG_0748"/>
          <p:cNvPicPr>
            <a:picLocks noChangeAspect="1"/>
          </p:cNvPicPr>
          <p:nvPr/>
        </p:nvPicPr>
        <p:blipFill>
          <a:blip r:embed="rId3">
            <a:extLst/>
          </a:blip>
          <a:stretch>
            <a:fillRect/>
          </a:stretch>
        </p:blipFill>
        <p:spPr>
          <a:xfrm>
            <a:off x="5562600" y="3733800"/>
            <a:ext cx="3200400" cy="2743200"/>
          </a:xfrm>
          <a:prstGeom prst="rect">
            <a:avLst/>
          </a:prstGeom>
          <a:ln>
            <a:solidFill>
              <a:srgbClr val="000000"/>
            </a:solidFill>
          </a:ln>
        </p:spPr>
      </p:pic>
      <p:sp>
        <p:nvSpPr>
          <p:cNvPr id="201" name="After cutting off the excess at the mesial end ,the distal end of the cord is a tucked in until it overlaps the tucked mesial end ."/>
          <p:cNvSpPr txBox="1"/>
          <p:nvPr/>
        </p:nvSpPr>
        <p:spPr>
          <a:xfrm>
            <a:off x="685800" y="4038600"/>
            <a:ext cx="3810000" cy="1163460"/>
          </a:xfrm>
          <a:prstGeom prst="rect">
            <a:avLst/>
          </a:prstGeom>
          <a:ln w="12700">
            <a:solidFill>
              <a:srgbClr val="FFFF66"/>
            </a:solidFill>
          </a:ln>
          <a:extLst>
            <a:ext uri="{C572A759-6A51-4108-AA02-DFA0A04FC94B}">
              <ma14:wrappingTextBoxFlag xmlns:ma14="http://schemas.microsoft.com/office/mac/drawingml/2011/main" val="1"/>
            </a:ext>
          </a:extLst>
        </p:spPr>
        <p:txBody>
          <a:bodyPr lIns="45718" tIns="45718" rIns="45718" bIns="45718">
            <a:spAutoFit/>
          </a:bodyPr>
          <a:lstStyle>
            <a:lvl1pPr algn="just">
              <a:spcBef>
                <a:spcPts val="1000"/>
              </a:spcBef>
              <a:defRPr i="0" sz="1800">
                <a:solidFill>
                  <a:srgbClr val="FFFFFF"/>
                </a:solidFill>
                <a:latin typeface="Arial"/>
                <a:ea typeface="Arial"/>
                <a:cs typeface="Arial"/>
                <a:sym typeface="Arial"/>
              </a:defRPr>
            </a:lvl1pPr>
          </a:lstStyle>
          <a:p>
            <a:pPr/>
            <a:r>
              <a:t>After cutting off the excess at the mesial end ,the distal end of the cord is a tucked in until it overlaps the tucked mesial end .</a:t>
            </a:r>
          </a:p>
        </p:txBody>
      </p:sp>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88" name="Title 1"/>
          <p:cNvSpPr txBox="1"/>
          <p:nvPr>
            <p:ph type="title"/>
          </p:nvPr>
        </p:nvSpPr>
        <p:spPr>
          <a:xfrm>
            <a:off x="685346" y="51461"/>
            <a:ext cx="7765323" cy="481939"/>
          </a:xfrm>
          <a:prstGeom prst="rect">
            <a:avLst/>
          </a:prstGeom>
        </p:spPr>
        <p:txBody>
          <a:bodyPr/>
          <a:lstStyle>
            <a:lvl1pPr>
              <a:defRPr sz="2800">
                <a:solidFill>
                  <a:srgbClr val="FFC000"/>
                </a:solidFill>
                <a:latin typeface="Times New Roman"/>
                <a:ea typeface="Times New Roman"/>
                <a:cs typeface="Times New Roman"/>
                <a:sym typeface="Times New Roman"/>
              </a:defRPr>
            </a:lvl1pPr>
          </a:lstStyle>
          <a:p>
            <a:pPr/>
            <a:r>
              <a:t>SPECIFIC LEARNING OBJECTIVES</a:t>
            </a:r>
          </a:p>
        </p:txBody>
      </p:sp>
      <p:sp>
        <p:nvSpPr>
          <p:cNvPr id="89" name="Slide Number Placeholder 3"/>
          <p:cNvSpPr txBox="1"/>
          <p:nvPr>
            <p:ph type="sldNum" sz="quarter" idx="4294967295"/>
          </p:nvPr>
        </p:nvSpPr>
        <p:spPr>
          <a:xfrm>
            <a:off x="8497907" y="6449330"/>
            <a:ext cx="188897" cy="26425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graphicFrame>
        <p:nvGraphicFramePr>
          <p:cNvPr id="90" name="Table 5"/>
          <p:cNvGraphicFramePr/>
          <p:nvPr/>
        </p:nvGraphicFramePr>
        <p:xfrm>
          <a:off x="535097" y="955605"/>
          <a:ext cx="8335490" cy="5612185"/>
        </p:xfrm>
        <a:graphic xmlns:a="http://schemas.openxmlformats.org/drawingml/2006/main">
          <a:graphicData uri="http://schemas.openxmlformats.org/drawingml/2006/table">
            <a:tbl>
              <a:tblPr firstCol="0" firstRow="1" lastCol="0" lastRow="0" bandCol="0" bandRow="1" rtl="0">
                <a:tableStyleId>{4C3C2611-4C71-4FC5-86AE-919BDF0F9419}</a:tableStyleId>
              </a:tblPr>
              <a:tblGrid>
                <a:gridCol w="818408"/>
                <a:gridCol w="3342903"/>
                <a:gridCol w="2090305"/>
                <a:gridCol w="2083872"/>
              </a:tblGrid>
              <a:tr h="876399">
                <a:tc>
                  <a:txBody>
                    <a:bodyPr/>
                    <a:lstStyle/>
                    <a:p>
                      <a:pPr algn="ctr">
                        <a:lnSpc>
                          <a:spcPct val="150000"/>
                        </a:lnSpc>
                        <a:defRPr b="0" sz="1800">
                          <a:solidFill>
                            <a:srgbClr val="000000"/>
                          </a:solidFill>
                          <a:effectLst/>
                        </a:defRPr>
                      </a:pPr>
                      <a:r>
                        <a:rPr b="1" sz="2000">
                          <a:solidFill>
                            <a:srgbClr val="000099"/>
                          </a:solidFill>
                          <a:effectLst>
                            <a:outerShdw sx="100000" sy="100000" kx="0" ky="0" algn="b" rotWithShape="0" blurRad="12700" dist="25400" dir="2700000">
                              <a:srgbClr val="000000"/>
                            </a:outerShdw>
                          </a:effectLst>
                          <a:latin typeface="Times New Roman"/>
                          <a:ea typeface="Times New Roman"/>
                          <a:cs typeface="Times New Roman"/>
                          <a:sym typeface="Times New Roman"/>
                        </a:rPr>
                        <a:t>SR.NO</a:t>
                      </a:r>
                    </a:p>
                  </a:txBody>
                  <a:tcPr marL="45720" marR="45720" marT="45720" marB="45720" anchor="t" anchorCtr="0" horzOverflow="overflow"/>
                </a:tc>
                <a:tc>
                  <a:txBody>
                    <a:bodyPr/>
                    <a:lstStyle/>
                    <a:p>
                      <a:pPr algn="ctr">
                        <a:lnSpc>
                          <a:spcPct val="150000"/>
                        </a:lnSpc>
                        <a:defRPr b="0" sz="1800">
                          <a:solidFill>
                            <a:srgbClr val="000000"/>
                          </a:solidFill>
                          <a:effectLst/>
                        </a:defRPr>
                      </a:pPr>
                      <a:r>
                        <a:rPr b="1" sz="2000">
                          <a:solidFill>
                            <a:srgbClr val="000099"/>
                          </a:solidFill>
                          <a:effectLst>
                            <a:outerShdw sx="100000" sy="100000" kx="0" ky="0" algn="b" rotWithShape="0" blurRad="12700" dist="25400" dir="2700000">
                              <a:srgbClr val="000000"/>
                            </a:outerShdw>
                          </a:effectLst>
                          <a:latin typeface="Times New Roman"/>
                          <a:ea typeface="Times New Roman"/>
                          <a:cs typeface="Times New Roman"/>
                          <a:sym typeface="Times New Roman"/>
                        </a:rPr>
                        <a:t>CORE AREA</a:t>
                      </a:r>
                    </a:p>
                  </a:txBody>
                  <a:tcPr marL="45720" marR="45720" marT="45720" marB="45720" anchor="t" anchorCtr="0" horzOverflow="overflow"/>
                </a:tc>
                <a:tc>
                  <a:txBody>
                    <a:bodyPr/>
                    <a:lstStyle/>
                    <a:p>
                      <a:pPr algn="ctr">
                        <a:lnSpc>
                          <a:spcPct val="150000"/>
                        </a:lnSpc>
                        <a:defRPr b="0" sz="1800">
                          <a:solidFill>
                            <a:srgbClr val="000000"/>
                          </a:solidFill>
                          <a:effectLst/>
                        </a:defRPr>
                      </a:pPr>
                      <a:r>
                        <a:rPr b="1" sz="2000">
                          <a:solidFill>
                            <a:srgbClr val="000099"/>
                          </a:solidFill>
                          <a:effectLst>
                            <a:outerShdw sx="100000" sy="100000" kx="0" ky="0" algn="b" rotWithShape="0" blurRad="12700" dist="25400" dir="2700000">
                              <a:srgbClr val="000000"/>
                            </a:outerShdw>
                          </a:effectLst>
                          <a:latin typeface="Times New Roman"/>
                          <a:ea typeface="Times New Roman"/>
                          <a:cs typeface="Times New Roman"/>
                          <a:sym typeface="Times New Roman"/>
                        </a:rPr>
                        <a:t>DOMAIN</a:t>
                      </a:r>
                    </a:p>
                  </a:txBody>
                  <a:tcPr marL="45720" marR="45720" marT="45720" marB="45720" anchor="t" anchorCtr="0" horzOverflow="overflow"/>
                </a:tc>
                <a:tc>
                  <a:txBody>
                    <a:bodyPr/>
                    <a:lstStyle/>
                    <a:p>
                      <a:pPr algn="ctr">
                        <a:lnSpc>
                          <a:spcPct val="150000"/>
                        </a:lnSpc>
                        <a:defRPr b="0" sz="1800">
                          <a:solidFill>
                            <a:srgbClr val="000000"/>
                          </a:solidFill>
                          <a:effectLst/>
                        </a:defRPr>
                      </a:pPr>
                      <a:r>
                        <a:rPr b="1" sz="2000">
                          <a:solidFill>
                            <a:srgbClr val="000099"/>
                          </a:solidFill>
                          <a:effectLst>
                            <a:outerShdw sx="100000" sy="100000" kx="0" ky="0" algn="b" rotWithShape="0" blurRad="12700" dist="25400" dir="2700000">
                              <a:srgbClr val="000000"/>
                            </a:outerShdw>
                          </a:effectLst>
                          <a:latin typeface="Times New Roman"/>
                          <a:ea typeface="Times New Roman"/>
                          <a:cs typeface="Times New Roman"/>
                          <a:sym typeface="Times New Roman"/>
                        </a:rPr>
                        <a:t>CATEGORY</a:t>
                      </a:r>
                    </a:p>
                  </a:txBody>
                  <a:tcPr marL="45720" marR="45720" marT="45720" marB="45720" anchor="t" anchorCtr="0" horzOverflow="overflow"/>
                </a:tc>
              </a:tr>
              <a:tr h="876399">
                <a:tc>
                  <a:txBody>
                    <a:bodyPr/>
                    <a:lstStyle/>
                    <a:p>
                      <a:pPr algn="ctr">
                        <a:lnSpc>
                          <a:spcPct val="150000"/>
                        </a:lnSpc>
                        <a:defRPr sz="1800">
                          <a:solidFill>
                            <a:srgbClr val="000000"/>
                          </a:solidFill>
                          <a:effectLst/>
                        </a:defRPr>
                      </a:pPr>
                      <a:r>
                        <a:rPr sz="2000">
                          <a:solidFill>
                            <a:srgbClr val="999999"/>
                          </a:solidFill>
                          <a:effectLst>
                            <a:outerShdw sx="100000" sy="100000" kx="0" ky="0" algn="b" rotWithShape="0" blurRad="12700" dist="25400" dir="2700000">
                              <a:srgbClr val="000000"/>
                            </a:outerShdw>
                          </a:effectLst>
                          <a:latin typeface="Times New Roman"/>
                          <a:ea typeface="Times New Roman"/>
                          <a:cs typeface="Times New Roman"/>
                          <a:sym typeface="Times New Roman"/>
                        </a:rPr>
                        <a:t>1.</a:t>
                      </a:r>
                    </a:p>
                  </a:txBody>
                  <a:tcPr marL="45720" marR="45720" marT="45720" marB="45720" anchor="t" anchorCtr="0" horzOverflow="overflow"/>
                </a:tc>
                <a:tc>
                  <a:txBody>
                    <a:bodyPr/>
                    <a:lstStyle/>
                    <a:p>
                      <a:pPr marL="285750" indent="-285750">
                        <a:lnSpc>
                          <a:spcPct val="150000"/>
                        </a:lnSpc>
                        <a:buSzPct val="100000"/>
                        <a:buFont typeface="Arial"/>
                        <a:buChar char="•"/>
                        <a:defRPr sz="2000">
                          <a:latin typeface="Times New Roman"/>
                          <a:ea typeface="Times New Roman"/>
                          <a:cs typeface="Times New Roman"/>
                          <a:sym typeface="Times New Roman"/>
                        </a:defRPr>
                      </a:pPr>
                      <a:r>
                        <a:t>INTRODUCTION</a:t>
                      </a:r>
                    </a:p>
                    <a:p>
                      <a:pPr marL="285750" indent="-285750">
                        <a:lnSpc>
                          <a:spcPct val="150000"/>
                        </a:lnSpc>
                        <a:buSzPct val="100000"/>
                        <a:buFont typeface="Arial"/>
                        <a:buChar char="•"/>
                        <a:defRPr sz="2000">
                          <a:latin typeface="Times New Roman"/>
                          <a:ea typeface="Times New Roman"/>
                          <a:cs typeface="Times New Roman"/>
                          <a:sym typeface="Times New Roman"/>
                        </a:defRPr>
                      </a:pPr>
                      <a:r>
                        <a:t>CLASSIFICATION</a:t>
                      </a:r>
                    </a:p>
                  </a:txBody>
                  <a:tcPr marL="45720" marR="45720" marT="45720" marB="45720" anchor="t" anchorCtr="0" horzOverflow="overflow"/>
                </a:tc>
                <a:tc>
                  <a:txBody>
                    <a:bodyPr/>
                    <a:lstStyle/>
                    <a:p>
                      <a:pPr algn="ctr">
                        <a:lnSpc>
                          <a:spcPct val="150000"/>
                        </a:lnSpc>
                        <a:defRPr sz="1800">
                          <a:solidFill>
                            <a:srgbClr val="000000"/>
                          </a:solidFill>
                          <a:effectLst/>
                        </a:defRPr>
                      </a:pPr>
                      <a:r>
                        <a:rPr sz="2000">
                          <a:solidFill>
                            <a:srgbClr val="999999"/>
                          </a:solidFill>
                          <a:effectLst>
                            <a:outerShdw sx="100000" sy="100000" kx="0" ky="0" algn="b" rotWithShape="0" blurRad="12700" dist="25400" dir="2700000">
                              <a:srgbClr val="000000"/>
                            </a:outerShdw>
                          </a:effectLst>
                          <a:latin typeface="Times New Roman"/>
                          <a:ea typeface="Times New Roman"/>
                          <a:cs typeface="Times New Roman"/>
                          <a:sym typeface="Times New Roman"/>
                        </a:rPr>
                        <a:t>Cognitive</a:t>
                      </a:r>
                    </a:p>
                  </a:txBody>
                  <a:tcPr marL="45720" marR="45720" marT="45720" marB="45720" anchor="t" anchorCtr="0" horzOverflow="overflow"/>
                </a:tc>
                <a:tc>
                  <a:txBody>
                    <a:bodyPr/>
                    <a:lstStyle/>
                    <a:p>
                      <a:pPr algn="ctr">
                        <a:lnSpc>
                          <a:spcPct val="150000"/>
                        </a:lnSpc>
                        <a:defRPr sz="1800">
                          <a:solidFill>
                            <a:srgbClr val="000000"/>
                          </a:solidFill>
                          <a:effectLst/>
                        </a:defRPr>
                      </a:pPr>
                      <a:r>
                        <a:rPr sz="2000">
                          <a:solidFill>
                            <a:srgbClr val="999999"/>
                          </a:solidFill>
                          <a:effectLst>
                            <a:outerShdw sx="100000" sy="100000" kx="0" ky="0" algn="b" rotWithShape="0" blurRad="12700" dist="25400" dir="2700000">
                              <a:srgbClr val="000000"/>
                            </a:outerShdw>
                          </a:effectLst>
                          <a:latin typeface="Times New Roman"/>
                          <a:ea typeface="Times New Roman"/>
                          <a:cs typeface="Times New Roman"/>
                          <a:sym typeface="Times New Roman"/>
                        </a:rPr>
                        <a:t>Must Know</a:t>
                      </a:r>
                    </a:p>
                  </a:txBody>
                  <a:tcPr marL="45720" marR="45720" marT="45720" marB="45720" anchor="t" anchorCtr="0" horzOverflow="overflow"/>
                </a:tc>
              </a:tr>
              <a:tr h="3404303">
                <a:tc>
                  <a:txBody>
                    <a:bodyPr/>
                    <a:lstStyle/>
                    <a:p>
                      <a:pPr algn="ctr">
                        <a:lnSpc>
                          <a:spcPct val="150000"/>
                        </a:lnSpc>
                        <a:defRPr sz="1800">
                          <a:solidFill>
                            <a:srgbClr val="000000"/>
                          </a:solidFill>
                          <a:effectLst/>
                        </a:defRPr>
                      </a:pPr>
                      <a:r>
                        <a:rPr sz="2000">
                          <a:solidFill>
                            <a:srgbClr val="999999"/>
                          </a:solidFill>
                          <a:effectLst>
                            <a:outerShdw sx="100000" sy="100000" kx="0" ky="0" algn="b" rotWithShape="0" blurRad="12700" dist="25400" dir="2700000">
                              <a:srgbClr val="000000"/>
                            </a:outerShdw>
                          </a:effectLst>
                          <a:latin typeface="Times New Roman"/>
                          <a:ea typeface="Times New Roman"/>
                          <a:cs typeface="Times New Roman"/>
                          <a:sym typeface="Times New Roman"/>
                        </a:rPr>
                        <a:t>2.</a:t>
                      </a:r>
                    </a:p>
                  </a:txBody>
                  <a:tcPr marL="45720" marR="45720" marT="45720" marB="45720" anchor="t" anchorCtr="0" horzOverflow="overflow"/>
                </a:tc>
                <a:tc>
                  <a:txBody>
                    <a:bodyPr/>
                    <a:lstStyle/>
                    <a:p>
                      <a:pPr marL="285750" indent="-285750">
                        <a:lnSpc>
                          <a:spcPct val="150000"/>
                        </a:lnSpc>
                        <a:buSzPct val="100000"/>
                        <a:buFont typeface="Arial"/>
                        <a:buChar char="•"/>
                        <a:defRPr sz="2000">
                          <a:latin typeface="Times New Roman"/>
                          <a:ea typeface="Times New Roman"/>
                          <a:cs typeface="Times New Roman"/>
                          <a:sym typeface="Times New Roman"/>
                        </a:defRPr>
                      </a:pPr>
                      <a:r>
                        <a:t>ADVANTAGE/ DIS ADVANTAGE</a:t>
                      </a:r>
                    </a:p>
                    <a:p>
                      <a:pPr marL="285750" indent="-285750">
                        <a:lnSpc>
                          <a:spcPct val="150000"/>
                        </a:lnSpc>
                        <a:buSzPct val="100000"/>
                        <a:buFont typeface="Arial"/>
                        <a:buChar char="•"/>
                        <a:defRPr sz="2000">
                          <a:latin typeface="Times New Roman"/>
                          <a:ea typeface="Times New Roman"/>
                          <a:cs typeface="Times New Roman"/>
                          <a:sym typeface="Times New Roman"/>
                        </a:defRPr>
                      </a:pPr>
                      <a:r>
                        <a:t>INDIACATION/ CONTRAINDICATION</a:t>
                      </a:r>
                    </a:p>
                    <a:p>
                      <a:pPr marL="285750" indent="-285750">
                        <a:lnSpc>
                          <a:spcPct val="150000"/>
                        </a:lnSpc>
                        <a:buSzPct val="100000"/>
                        <a:buFont typeface="Arial"/>
                        <a:buChar char="•"/>
                        <a:defRPr sz="2000">
                          <a:latin typeface="Times New Roman"/>
                          <a:ea typeface="Times New Roman"/>
                          <a:cs typeface="Times New Roman"/>
                          <a:sym typeface="Times New Roman"/>
                        </a:defRPr>
                      </a:pPr>
                      <a:r>
                        <a:t>SELECTION OF ABUTMENT TEETH</a:t>
                      </a:r>
                    </a:p>
                  </a:txBody>
                  <a:tcPr marL="45720" marR="45720" marT="45720" marB="45720" anchor="t" anchorCtr="0" horzOverflow="overflow"/>
                </a:tc>
                <a:tc>
                  <a:txBody>
                    <a:bodyPr/>
                    <a:lstStyle/>
                    <a:p>
                      <a:pPr algn="ctr">
                        <a:lnSpc>
                          <a:spcPct val="150000"/>
                        </a:lnSpc>
                        <a:defRPr sz="1800">
                          <a:solidFill>
                            <a:srgbClr val="000000"/>
                          </a:solidFill>
                          <a:effectLst/>
                        </a:defRPr>
                      </a:pPr>
                      <a:r>
                        <a:rPr sz="2000">
                          <a:solidFill>
                            <a:srgbClr val="999999"/>
                          </a:solidFill>
                          <a:effectLst>
                            <a:outerShdw sx="100000" sy="100000" kx="0" ky="0" algn="b" rotWithShape="0" blurRad="12700" dist="25400" dir="2700000">
                              <a:srgbClr val="000000"/>
                            </a:outerShdw>
                          </a:effectLst>
                          <a:latin typeface="Times New Roman"/>
                          <a:ea typeface="Times New Roman"/>
                          <a:cs typeface="Times New Roman"/>
                          <a:sym typeface="Times New Roman"/>
                        </a:rPr>
                        <a:t>Cognitive</a:t>
                      </a:r>
                    </a:p>
                  </a:txBody>
                  <a:tcPr marL="45720" marR="45720" marT="45720" marB="45720" anchor="t" anchorCtr="0" horzOverflow="overflow"/>
                </a:tc>
                <a:tc>
                  <a:txBody>
                    <a:bodyPr/>
                    <a:lstStyle/>
                    <a:p>
                      <a:pPr algn="ctr">
                        <a:lnSpc>
                          <a:spcPct val="150000"/>
                        </a:lnSpc>
                        <a:defRPr sz="1800">
                          <a:solidFill>
                            <a:srgbClr val="000000"/>
                          </a:solidFill>
                          <a:effectLst/>
                        </a:defRPr>
                      </a:pPr>
                      <a:r>
                        <a:rPr sz="2000">
                          <a:solidFill>
                            <a:srgbClr val="999999"/>
                          </a:solidFill>
                          <a:effectLst>
                            <a:outerShdw sx="100000" sy="100000" kx="0" ky="0" algn="b" rotWithShape="0" blurRad="12700" dist="25400" dir="2700000">
                              <a:srgbClr val="000000"/>
                            </a:outerShdw>
                          </a:effectLst>
                          <a:latin typeface="Times New Roman"/>
                          <a:ea typeface="Times New Roman"/>
                          <a:cs typeface="Times New Roman"/>
                          <a:sym typeface="Times New Roman"/>
                        </a:rPr>
                        <a:t>Must Know</a:t>
                      </a:r>
                    </a:p>
                  </a:txBody>
                  <a:tcPr marL="45720" marR="45720" marT="45720" marB="45720" anchor="t" anchorCtr="0" horzOverflow="overflow"/>
                </a:tc>
              </a:tr>
              <a:tr h="455082">
                <a:tc>
                  <a:txBody>
                    <a:bodyPr/>
                    <a:lstStyle/>
                    <a:p>
                      <a:pPr algn="ctr">
                        <a:lnSpc>
                          <a:spcPct val="150000"/>
                        </a:lnSpc>
                        <a:defRPr sz="1800">
                          <a:solidFill>
                            <a:srgbClr val="000000"/>
                          </a:solidFill>
                          <a:effectLst/>
                        </a:defRPr>
                      </a:pPr>
                      <a:r>
                        <a:rPr sz="2000">
                          <a:solidFill>
                            <a:srgbClr val="999999"/>
                          </a:solidFill>
                          <a:effectLst>
                            <a:outerShdw sx="100000" sy="100000" kx="0" ky="0" algn="b" rotWithShape="0" blurRad="12700" dist="25400" dir="2700000">
                              <a:srgbClr val="000000"/>
                            </a:outerShdw>
                          </a:effectLst>
                          <a:latin typeface="Times New Roman"/>
                          <a:ea typeface="Times New Roman"/>
                          <a:cs typeface="Times New Roman"/>
                          <a:sym typeface="Times New Roman"/>
                        </a:rPr>
                        <a:t>3.</a:t>
                      </a:r>
                    </a:p>
                  </a:txBody>
                  <a:tcPr marL="45720" marR="45720" marT="45720" marB="45720" anchor="t" anchorCtr="0" horzOverflow="overflow"/>
                </a:tc>
                <a:tc>
                  <a:txBody>
                    <a:bodyPr/>
                    <a:lstStyle/>
                    <a:p>
                      <a:pPr marL="285750" indent="-285750">
                        <a:lnSpc>
                          <a:spcPct val="150000"/>
                        </a:lnSpc>
                        <a:buSzPct val="100000"/>
                        <a:buFont typeface="Arial"/>
                        <a:buChar char="•"/>
                        <a:defRPr sz="2000">
                          <a:latin typeface="Times New Roman"/>
                          <a:ea typeface="Times New Roman"/>
                          <a:cs typeface="Times New Roman"/>
                          <a:sym typeface="Times New Roman"/>
                        </a:defRPr>
                      </a:pPr>
                      <a:r>
                        <a:t>TYPES OF ATTCHMENTS</a:t>
                      </a:r>
                    </a:p>
                  </a:txBody>
                  <a:tcPr marL="45720" marR="45720" marT="45720" marB="45720" anchor="t" anchorCtr="0" horzOverflow="overflow"/>
                </a:tc>
                <a:tc>
                  <a:txBody>
                    <a:bodyPr/>
                    <a:lstStyle/>
                    <a:p>
                      <a:pPr algn="ctr">
                        <a:lnSpc>
                          <a:spcPct val="150000"/>
                        </a:lnSpc>
                        <a:defRPr sz="1800">
                          <a:solidFill>
                            <a:srgbClr val="000000"/>
                          </a:solidFill>
                          <a:effectLst/>
                        </a:defRPr>
                      </a:pPr>
                      <a:r>
                        <a:rPr sz="2000">
                          <a:solidFill>
                            <a:srgbClr val="999999"/>
                          </a:solidFill>
                          <a:effectLst>
                            <a:outerShdw sx="100000" sy="100000" kx="0" ky="0" algn="b" rotWithShape="0" blurRad="12700" dist="25400" dir="2700000">
                              <a:srgbClr val="000000"/>
                            </a:outerShdw>
                          </a:effectLst>
                          <a:latin typeface="Times New Roman"/>
                          <a:ea typeface="Times New Roman"/>
                          <a:cs typeface="Times New Roman"/>
                          <a:sym typeface="Times New Roman"/>
                        </a:rPr>
                        <a:t>Affirmative</a:t>
                      </a:r>
                    </a:p>
                  </a:txBody>
                  <a:tcPr marL="45720" marR="45720" marT="45720" marB="45720" anchor="t" anchorCtr="0" horzOverflow="overflow"/>
                </a:tc>
                <a:tc>
                  <a:txBody>
                    <a:bodyPr/>
                    <a:lstStyle/>
                    <a:p>
                      <a:pPr algn="ctr">
                        <a:lnSpc>
                          <a:spcPct val="150000"/>
                        </a:lnSpc>
                        <a:defRPr sz="1800">
                          <a:solidFill>
                            <a:srgbClr val="000000"/>
                          </a:solidFill>
                          <a:effectLst/>
                        </a:defRPr>
                      </a:pPr>
                      <a:r>
                        <a:rPr sz="2000">
                          <a:solidFill>
                            <a:srgbClr val="999999"/>
                          </a:solidFill>
                          <a:effectLst>
                            <a:outerShdw sx="100000" sy="100000" kx="0" ky="0" algn="b" rotWithShape="0" blurRad="12700" dist="25400" dir="2700000">
                              <a:srgbClr val="000000"/>
                            </a:outerShdw>
                          </a:effectLst>
                          <a:latin typeface="Times New Roman"/>
                          <a:ea typeface="Times New Roman"/>
                          <a:cs typeface="Times New Roman"/>
                          <a:sym typeface="Times New Roman"/>
                        </a:rPr>
                        <a:t>Must Know</a:t>
                      </a:r>
                    </a:p>
                  </a:txBody>
                  <a:tcPr marL="45720" marR="45720" marT="45720" marB="45720" anchor="t" anchorCtr="0" horzOverflow="overflow"/>
                </a:tc>
              </a:tr>
            </a:tbl>
          </a:graphicData>
        </a:graphic>
      </p:graphicFrame>
    </p:spTree>
  </p:cSld>
  <p:clrMapOvr>
    <a:masterClrMapping/>
  </p:clrMapOvr>
  <p:transition xmlns:p14="http://schemas.microsoft.com/office/powerpoint/2010/main" spd="med" advClick="1"/>
</p:sld>
</file>

<file path=ppt/slides/slide3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03" name="TECHNIQUE (contd)"/>
          <p:cNvSpPr txBox="1"/>
          <p:nvPr>
            <p:ph type="title" idx="4294967295"/>
          </p:nvPr>
        </p:nvSpPr>
        <p:spPr>
          <a:xfrm>
            <a:off x="304800" y="304800"/>
            <a:ext cx="6629400" cy="457200"/>
          </a:xfrm>
          <a:prstGeom prst="rect">
            <a:avLst/>
          </a:prstGeom>
        </p:spPr>
        <p:txBody>
          <a:bodyPr/>
          <a:lstStyle>
            <a:lvl1pPr defTabSz="841247">
              <a:defRPr sz="2200">
                <a:effectLst>
                  <a:outerShdw sx="100000" sy="100000" kx="0" ky="0" algn="b" rotWithShape="0" blurRad="12700" dist="23368" dir="2700000">
                    <a:srgbClr val="000000"/>
                  </a:outerShdw>
                </a:effectLst>
              </a:defRPr>
            </a:lvl1pPr>
          </a:lstStyle>
          <a:p>
            <a:pPr/>
            <a:r>
              <a:t>TECHNIQUE (contd)</a:t>
            </a:r>
          </a:p>
        </p:txBody>
      </p:sp>
      <p:sp>
        <p:nvSpPr>
          <p:cNvPr id="204" name="The cord can be packed with special instrument like Fischer packing  instrument .It is a double ended, serrated or smooth edges   stainless steel instrument facilitates placing of retraction cord around the tooth.…"/>
          <p:cNvSpPr txBox="1"/>
          <p:nvPr/>
        </p:nvSpPr>
        <p:spPr>
          <a:xfrm>
            <a:off x="0" y="946151"/>
            <a:ext cx="5715000" cy="3525660"/>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algn="just">
              <a:defRPr i="0" sz="2200">
                <a:solidFill>
                  <a:srgbClr val="FFFFFF"/>
                </a:solidFill>
                <a:latin typeface="Arial"/>
                <a:ea typeface="Arial"/>
                <a:cs typeface="Arial"/>
                <a:sym typeface="Arial"/>
              </a:defRPr>
            </a:pPr>
            <a:r>
              <a:t>The cord can be packed with special instrument like Fischer packing  instrument .It is a double ended, serrated or smooth edges   stainless steel instrument facilitates placing of retraction cord around the tooth. </a:t>
            </a:r>
          </a:p>
          <a:p>
            <a:pPr algn="just">
              <a:defRPr i="0" sz="2200">
                <a:solidFill>
                  <a:srgbClr val="FFFFFF"/>
                </a:solidFill>
                <a:latin typeface="Arial"/>
                <a:ea typeface="Arial"/>
                <a:cs typeface="Arial"/>
                <a:sym typeface="Arial"/>
              </a:defRPr>
            </a:pPr>
            <a:r>
              <a:t>Both ends of the retraction cord packers are shaped at an angle which allows the cord to be packed swiftly right around the tooth. </a:t>
            </a:r>
          </a:p>
          <a:p>
            <a:pPr algn="just">
              <a:defRPr i="0" sz="1800">
                <a:solidFill>
                  <a:srgbClr val="FFFFFF"/>
                </a:solidFill>
                <a:latin typeface="Arial"/>
                <a:ea typeface="Arial"/>
                <a:cs typeface="Arial"/>
                <a:sym typeface="Arial"/>
              </a:defRPr>
            </a:pPr>
            <a:r>
              <a:t> </a:t>
            </a:r>
          </a:p>
          <a:p>
            <a:pPr algn="just">
              <a:defRPr i="0" sz="1800">
                <a:solidFill>
                  <a:srgbClr val="FFFFFF"/>
                </a:solidFill>
                <a:latin typeface="Arial"/>
                <a:ea typeface="Arial"/>
                <a:cs typeface="Arial"/>
                <a:sym typeface="Arial"/>
              </a:defRPr>
            </a:pPr>
          </a:p>
          <a:p>
            <a:pPr>
              <a:defRPr i="0" sz="1800">
                <a:solidFill>
                  <a:srgbClr val="FFFFFF"/>
                </a:solidFill>
                <a:latin typeface="Arial"/>
                <a:ea typeface="Arial"/>
                <a:cs typeface="Arial"/>
                <a:sym typeface="Arial"/>
              </a:defRPr>
            </a:pPr>
            <a:r>
              <a:t>.</a:t>
            </a:r>
          </a:p>
        </p:txBody>
      </p:sp>
      <p:pic>
        <p:nvPicPr>
          <p:cNvPr id="205" name="R101_003" descr="R101_003"/>
          <p:cNvPicPr>
            <a:picLocks noChangeAspect="1"/>
          </p:cNvPicPr>
          <p:nvPr/>
        </p:nvPicPr>
        <p:blipFill>
          <a:blip r:embed="rId2">
            <a:extLst/>
          </a:blip>
          <a:stretch>
            <a:fillRect/>
          </a:stretch>
        </p:blipFill>
        <p:spPr>
          <a:xfrm>
            <a:off x="6019800" y="685800"/>
            <a:ext cx="2743200" cy="2819400"/>
          </a:xfrm>
          <a:prstGeom prst="rect">
            <a:avLst/>
          </a:prstGeom>
          <a:ln w="12700">
            <a:miter lim="400000"/>
          </a:ln>
        </p:spPr>
      </p:pic>
      <p:pic>
        <p:nvPicPr>
          <p:cNvPr id="206" name="70-86310" descr="70-86310"/>
          <p:cNvPicPr>
            <a:picLocks noChangeAspect="1"/>
          </p:cNvPicPr>
          <p:nvPr/>
        </p:nvPicPr>
        <p:blipFill>
          <a:blip r:embed="rId3">
            <a:extLst/>
          </a:blip>
          <a:stretch>
            <a:fillRect/>
          </a:stretch>
        </p:blipFill>
        <p:spPr>
          <a:xfrm>
            <a:off x="5867400" y="3886200"/>
            <a:ext cx="2905125" cy="2438400"/>
          </a:xfrm>
          <a:prstGeom prst="rect">
            <a:avLst/>
          </a:prstGeom>
          <a:ln w="12700">
            <a:miter lim="400000"/>
          </a:ln>
        </p:spPr>
      </p:pic>
      <p:sp>
        <p:nvSpPr>
          <p:cNvPr id="207" name="Retraction cord scissors"/>
          <p:cNvSpPr txBox="1"/>
          <p:nvPr/>
        </p:nvSpPr>
        <p:spPr>
          <a:xfrm>
            <a:off x="304800" y="3962400"/>
            <a:ext cx="4800600" cy="360185"/>
          </a:xfrm>
          <a:prstGeom prst="rect">
            <a:avLst/>
          </a:prstGeom>
          <a:solidFill>
            <a:schemeClr val="accent2"/>
          </a:solidFill>
          <a:ln>
            <a:solidFill>
              <a:srgbClr val="FFFF66"/>
            </a:solidFill>
          </a:ln>
          <a:extLst>
            <a:ext uri="{C572A759-6A51-4108-AA02-DFA0A04FC94B}">
              <ma14:wrappingTextBoxFlag xmlns:ma14="http://schemas.microsoft.com/office/mac/drawingml/2011/main" val="1"/>
            </a:ext>
          </a:extLst>
        </p:spPr>
        <p:txBody>
          <a:bodyPr lIns="45718" tIns="45718" rIns="45718" bIns="45718">
            <a:spAutoFit/>
          </a:bodyPr>
          <a:lstStyle>
            <a:lvl1pPr>
              <a:spcBef>
                <a:spcPts val="1000"/>
              </a:spcBef>
              <a:defRPr b="1" i="0" sz="1800">
                <a:solidFill>
                  <a:srgbClr val="FFFFFF"/>
                </a:solidFill>
                <a:latin typeface="Arial"/>
                <a:ea typeface="Arial"/>
                <a:cs typeface="Arial"/>
                <a:sym typeface="Arial"/>
              </a:defRPr>
            </a:lvl1pPr>
          </a:lstStyle>
          <a:p>
            <a:pPr/>
            <a:r>
              <a:t>    Retraction cord scissors</a:t>
            </a:r>
          </a:p>
        </p:txBody>
      </p:sp>
      <p:sp>
        <p:nvSpPr>
          <p:cNvPr id="208" name="Blunt-tipped retraction cord scissors  with less risk to tissue. 1/2&quot; long spring steel blades flex for a consistent cut to the tip and a longer service life. Uniband spring handle provides for smooth control."/>
          <p:cNvSpPr txBox="1"/>
          <p:nvPr/>
        </p:nvSpPr>
        <p:spPr>
          <a:xfrm>
            <a:off x="304799" y="4419601"/>
            <a:ext cx="4572002" cy="206432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a:defRPr i="0" sz="1600">
                <a:solidFill>
                  <a:srgbClr val="FFFFFF"/>
                </a:solidFill>
                <a:latin typeface="Arial"/>
                <a:ea typeface="Arial"/>
                <a:cs typeface="Arial"/>
                <a:sym typeface="Arial"/>
              </a:defRPr>
            </a:pPr>
          </a:p>
          <a:p>
            <a:pPr algn="just">
              <a:defRPr i="0" sz="2000">
                <a:solidFill>
                  <a:srgbClr val="FFFFFF"/>
                </a:solidFill>
                <a:latin typeface="Arial"/>
                <a:ea typeface="Arial"/>
                <a:cs typeface="Arial"/>
                <a:sym typeface="Arial"/>
              </a:defRPr>
            </a:pPr>
            <a:r>
              <a:t>Blunt-tipped </a:t>
            </a:r>
            <a:r>
              <a:rPr b="1"/>
              <a:t>retraction cord scissors</a:t>
            </a:r>
            <a:r>
              <a:t>  with less risk to tissue. 1/2" long spring steel blades flex for a consistent cut to the tip and a longer service life. Uniband spring handle provides for smooth control. </a:t>
            </a:r>
          </a:p>
        </p:txBody>
      </p:sp>
    </p:spTree>
  </p:cSld>
  <p:clrMapOvr>
    <a:masterClrMapping/>
  </p:clrMapOvr>
  <p:transition xmlns:p14="http://schemas.microsoft.com/office/powerpoint/2010/main" spd="med" advClick="1"/>
</p:sld>
</file>

<file path=ppt/slides/slide3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10" name="After 4-6 minutes , the cord should be removed slowly in order to avoid bleeding .If active bleeding persists , a cord soaked in ferric sulphate should be placed in the sulcus and removed after 3 minutes…"/>
          <p:cNvSpPr txBox="1"/>
          <p:nvPr/>
        </p:nvSpPr>
        <p:spPr>
          <a:xfrm>
            <a:off x="838200" y="738187"/>
            <a:ext cx="7467600" cy="3017661"/>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algn="just">
              <a:buClr>
                <a:srgbClr val="BF57BA"/>
              </a:buClr>
              <a:buSzPct val="100000"/>
              <a:buFont typeface="Arial"/>
              <a:buChar char="❖"/>
              <a:defRPr i="0" sz="1800">
                <a:solidFill>
                  <a:srgbClr val="FFFFFF"/>
                </a:solidFill>
                <a:latin typeface="Arial"/>
                <a:ea typeface="Arial"/>
                <a:cs typeface="Arial"/>
                <a:sym typeface="Arial"/>
              </a:defRPr>
            </a:pPr>
            <a:r>
              <a:t>                  After 4-6 minutes , the cord should be removed slowly in order to avoid bleeding .If active bleeding persists , a cord soaked in ferric sulphate should be placed in the sulcus and removed after 3 minutes</a:t>
            </a:r>
          </a:p>
          <a:p>
            <a:pPr algn="just">
              <a:buClr>
                <a:srgbClr val="BF57BA"/>
              </a:buClr>
              <a:buSzPct val="100000"/>
              <a:buFont typeface="Arial"/>
              <a:buChar char="❖"/>
              <a:defRPr i="0" sz="1800">
                <a:solidFill>
                  <a:srgbClr val="FFFFFF"/>
                </a:solidFill>
                <a:latin typeface="Arial"/>
                <a:ea typeface="Arial"/>
                <a:cs typeface="Arial"/>
                <a:sym typeface="Arial"/>
              </a:defRPr>
            </a:pPr>
          </a:p>
          <a:p>
            <a:pPr algn="just">
              <a:buClr>
                <a:srgbClr val="BF57BA"/>
              </a:buClr>
              <a:buSzPct val="100000"/>
              <a:buFont typeface="Arial"/>
              <a:buChar char="❖"/>
              <a:defRPr i="0" sz="1800">
                <a:solidFill>
                  <a:srgbClr val="FFFFFF"/>
                </a:solidFill>
                <a:latin typeface="Arial"/>
                <a:ea typeface="Arial"/>
                <a:cs typeface="Arial"/>
                <a:sym typeface="Arial"/>
              </a:defRPr>
            </a:pPr>
            <a:r>
              <a:t>                  The impression should be made only after cessation of bleeding .</a:t>
            </a:r>
          </a:p>
          <a:p>
            <a:pPr algn="just">
              <a:buClr>
                <a:srgbClr val="BF57BA"/>
              </a:buClr>
              <a:buSzPct val="100000"/>
              <a:buFont typeface="Arial"/>
              <a:buChar char="❖"/>
              <a:defRPr i="0" sz="1800">
                <a:solidFill>
                  <a:srgbClr val="FFFFFF"/>
                </a:solidFill>
                <a:latin typeface="Arial"/>
                <a:ea typeface="Arial"/>
                <a:cs typeface="Arial"/>
                <a:sym typeface="Arial"/>
              </a:defRPr>
            </a:pPr>
          </a:p>
          <a:p>
            <a:pPr algn="just">
              <a:buClr>
                <a:srgbClr val="BF57BA"/>
              </a:buClr>
              <a:buSzPct val="100000"/>
              <a:buFont typeface="Arial"/>
              <a:buChar char="❖"/>
              <a:defRPr i="0" sz="1800">
                <a:solidFill>
                  <a:srgbClr val="FFFFFF"/>
                </a:solidFill>
                <a:latin typeface="Arial"/>
                <a:ea typeface="Arial"/>
                <a:cs typeface="Arial"/>
                <a:sym typeface="Arial"/>
              </a:defRPr>
            </a:pPr>
            <a:r>
              <a:t>                  The retraction cord must be slightly moist before removal . removing dry cord from the crevice can injure the delicate epithelial lining of the gingiva .</a:t>
            </a:r>
          </a:p>
        </p:txBody>
      </p:sp>
    </p:spTree>
  </p:cSld>
  <p:clrMapOvr>
    <a:masterClrMapping/>
  </p:clrMapOvr>
  <p:transition xmlns:p14="http://schemas.microsoft.com/office/powerpoint/2010/main" spd="med" advClick="1"/>
</p:sld>
</file>

<file path=ppt/slides/slide3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12" name="Magic Foam Cord  is the first expanding VPS material designed for easy and fast retraction of the sulcus without potentially traumatic packing or pressure."/>
          <p:cNvSpPr txBox="1"/>
          <p:nvPr/>
        </p:nvSpPr>
        <p:spPr>
          <a:xfrm>
            <a:off x="0" y="1600200"/>
            <a:ext cx="5334000" cy="447293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lvl="1" indent="457200">
              <a:spcBef>
                <a:spcPts val="2100"/>
              </a:spcBef>
              <a:defRPr b="1" i="0" sz="3600">
                <a:solidFill>
                  <a:srgbClr val="FFFFFF"/>
                </a:solidFill>
                <a:latin typeface="Arial"/>
                <a:ea typeface="Arial"/>
                <a:cs typeface="Arial"/>
                <a:sym typeface="Arial"/>
              </a:defRPr>
            </a:pPr>
            <a:r>
              <a:t>   </a:t>
            </a:r>
            <a:r>
              <a:rPr>
                <a:latin typeface="+mj-lt"/>
                <a:ea typeface="+mj-ea"/>
                <a:cs typeface="+mj-cs"/>
                <a:sym typeface="Helvetica"/>
              </a:rPr>
              <a:t>Magic</a:t>
            </a:r>
            <a:r>
              <a:t> </a:t>
            </a:r>
            <a:r>
              <a:rPr b="0">
                <a:latin typeface="Arial Black"/>
                <a:ea typeface="Arial Black"/>
                <a:cs typeface="Arial Black"/>
                <a:sym typeface="Arial Black"/>
              </a:rPr>
              <a:t>Foam Cord  </a:t>
            </a:r>
            <a:r>
              <a:t>is the first expanding VPS material designed for easy and fast retraction of the sulcus without potentially traumatic packing or pressure.</a:t>
            </a:r>
          </a:p>
        </p:txBody>
      </p:sp>
      <p:pic>
        <p:nvPicPr>
          <p:cNvPr id="213" name="050125 Packaging 6737_FoamCord" descr="050125 Packaging 6737_FoamCord"/>
          <p:cNvPicPr>
            <a:picLocks noChangeAspect="1"/>
          </p:cNvPicPr>
          <p:nvPr/>
        </p:nvPicPr>
        <p:blipFill>
          <a:blip r:embed="rId2">
            <a:extLst/>
          </a:blip>
          <a:stretch>
            <a:fillRect/>
          </a:stretch>
        </p:blipFill>
        <p:spPr>
          <a:xfrm>
            <a:off x="5410200" y="2133600"/>
            <a:ext cx="3505200" cy="3276600"/>
          </a:xfrm>
          <a:prstGeom prst="rect">
            <a:avLst/>
          </a:prstGeom>
          <a:ln w="12700">
            <a:miter lim="400000"/>
          </a:ln>
        </p:spPr>
      </p:pic>
      <p:sp>
        <p:nvSpPr>
          <p:cNvPr id="214" name="Magic Foam Cord"/>
          <p:cNvSpPr txBox="1"/>
          <p:nvPr/>
        </p:nvSpPr>
        <p:spPr>
          <a:xfrm>
            <a:off x="2422525" y="152400"/>
            <a:ext cx="3746930" cy="619406"/>
          </a:xfrm>
          <a:prstGeom prst="rect">
            <a:avLst/>
          </a:prstGeom>
          <a:solidFill>
            <a:schemeClr val="accent2"/>
          </a:solidFill>
          <a:ln>
            <a:solidFill>
              <a:srgbClr val="FFFF66"/>
            </a:solidFill>
          </a:ln>
          <a:extLst>
            <a:ext uri="{C572A759-6A51-4108-AA02-DFA0A04FC94B}">
              <ma14:wrappingTextBoxFlag xmlns:ma14="http://schemas.microsoft.com/office/mac/drawingml/2011/main" val="1"/>
            </a:ext>
          </a:extLst>
        </p:spPr>
        <p:txBody>
          <a:bodyPr wrap="none" lIns="45718" tIns="45718" rIns="45718" bIns="45718">
            <a:spAutoFit/>
          </a:bodyPr>
          <a:lstStyle>
            <a:lvl1pPr>
              <a:defRPr i="0" sz="3600">
                <a:solidFill>
                  <a:srgbClr val="FFFFFF"/>
                </a:solidFill>
                <a:latin typeface="Arial"/>
                <a:ea typeface="Arial"/>
                <a:cs typeface="Arial"/>
                <a:sym typeface="Arial"/>
              </a:defRPr>
            </a:lvl1pPr>
          </a:lstStyle>
          <a:p>
            <a:pPr/>
            <a:r>
              <a:t>Magic Foam Cord</a:t>
            </a:r>
          </a:p>
        </p:txBody>
      </p:sp>
    </p:spTree>
  </p:cSld>
  <p:clrMapOvr>
    <a:masterClrMapping/>
  </p:clrMapOvr>
  <p:transition xmlns:p14="http://schemas.microsoft.com/office/powerpoint/2010/main" spd="med" advClick="1"/>
</p:sld>
</file>

<file path=ppt/slides/slide3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grpSp>
        <p:nvGrpSpPr>
          <p:cNvPr id="218" name="Group"/>
          <p:cNvGrpSpPr/>
          <p:nvPr/>
        </p:nvGrpSpPr>
        <p:grpSpPr>
          <a:xfrm>
            <a:off x="2438400" y="152398"/>
            <a:ext cx="4648200" cy="685803"/>
            <a:chOff x="0" y="0"/>
            <a:chExt cx="4648200" cy="685801"/>
          </a:xfrm>
        </p:grpSpPr>
        <p:sp>
          <p:nvSpPr>
            <p:cNvPr id="216" name="Rectangle"/>
            <p:cNvSpPr/>
            <p:nvPr/>
          </p:nvSpPr>
          <p:spPr>
            <a:xfrm>
              <a:off x="0" y="-1"/>
              <a:ext cx="4648200" cy="685803"/>
            </a:xfrm>
            <a:prstGeom prst="rect">
              <a:avLst/>
            </a:prstGeom>
            <a:solidFill>
              <a:schemeClr val="accent2"/>
            </a:solidFill>
            <a:ln w="9525" cap="flat">
              <a:solidFill>
                <a:srgbClr val="FFFF66"/>
              </a:solidFill>
              <a:prstDash val="solid"/>
              <a:round/>
            </a:ln>
            <a:effectLst/>
          </p:spPr>
          <p:txBody>
            <a:bodyPr wrap="square" lIns="45718" tIns="45718" rIns="45718" bIns="45718" numCol="1" anchor="t">
              <a:noAutofit/>
            </a:bodyPr>
            <a:lstStyle/>
            <a:p>
              <a:pPr>
                <a:defRPr b="1" i="0" sz="4000">
                  <a:solidFill>
                    <a:srgbClr val="FFFFFF"/>
                  </a:solidFill>
                  <a:latin typeface="Arial"/>
                  <a:ea typeface="Arial"/>
                  <a:cs typeface="Arial"/>
                  <a:sym typeface="Arial"/>
                </a:defRPr>
              </a:pPr>
            </a:p>
          </p:txBody>
        </p:sp>
        <p:sp>
          <p:nvSpPr>
            <p:cNvPr id="217" name="Magic FoamCord"/>
            <p:cNvSpPr txBox="1"/>
            <p:nvPr/>
          </p:nvSpPr>
          <p:spPr>
            <a:xfrm>
              <a:off x="0" y="-1"/>
              <a:ext cx="4648200" cy="646320"/>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8" tIns="45718" rIns="45718" bIns="45718" numCol="1" anchor="t">
              <a:spAutoFit/>
            </a:bodyPr>
            <a:lstStyle>
              <a:lvl1pPr>
                <a:defRPr b="1" i="0" sz="4000">
                  <a:solidFill>
                    <a:srgbClr val="FFFFFF"/>
                  </a:solidFill>
                  <a:latin typeface="Arial"/>
                  <a:ea typeface="Arial"/>
                  <a:cs typeface="Arial"/>
                  <a:sym typeface="Arial"/>
                </a:defRPr>
              </a:lvl1pPr>
            </a:lstStyle>
            <a:p>
              <a:pPr/>
              <a:r>
                <a:t>Magic FoamCord</a:t>
              </a:r>
            </a:p>
          </p:txBody>
        </p:sp>
      </p:grpSp>
      <p:sp>
        <p:nvSpPr>
          <p:cNvPr id="219" name="Perfect retraction of the Sulcus, stops bleeding without invasive materials or techniques…"/>
          <p:cNvSpPr txBox="1"/>
          <p:nvPr/>
        </p:nvSpPr>
        <p:spPr>
          <a:xfrm>
            <a:off x="-2" y="1379538"/>
            <a:ext cx="9144004" cy="4550205"/>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marL="342900" indent="-342900">
              <a:spcBef>
                <a:spcPts val="1600"/>
              </a:spcBef>
              <a:buClr>
                <a:srgbClr val="BF57BA"/>
              </a:buClr>
              <a:buSzPct val="100000"/>
              <a:buFont typeface="Arial"/>
              <a:buChar char="❖"/>
              <a:defRPr b="1" i="0" sz="2800">
                <a:solidFill>
                  <a:srgbClr val="FFFFFF"/>
                </a:solidFill>
                <a:latin typeface="Arial"/>
                <a:ea typeface="Arial"/>
                <a:cs typeface="Arial"/>
                <a:sym typeface="Arial"/>
              </a:defRPr>
            </a:pPr>
            <a:r>
              <a:t>  Perfect retraction of the Sulcus, stops bleeding without invasive materials or techniques</a:t>
            </a:r>
          </a:p>
          <a:p>
            <a:pPr marL="342900" indent="-342900">
              <a:spcBef>
                <a:spcPts val="1600"/>
              </a:spcBef>
              <a:buClr>
                <a:srgbClr val="BF57BA"/>
              </a:buClr>
              <a:buSzPct val="100000"/>
              <a:buFont typeface="Arial"/>
              <a:buChar char="❖"/>
              <a:defRPr b="1" i="0" sz="2800">
                <a:solidFill>
                  <a:srgbClr val="FFFFFF"/>
                </a:solidFill>
                <a:latin typeface="Arial"/>
                <a:ea typeface="Arial"/>
                <a:cs typeface="Arial"/>
                <a:sym typeface="Arial"/>
              </a:defRPr>
            </a:pPr>
            <a:r>
              <a:t>  Easier to use (same as impression taking). Flows directly into the Sulcus. No need for technique sensitive application technique.</a:t>
            </a:r>
          </a:p>
          <a:p>
            <a:pPr marL="342900" indent="-342900">
              <a:spcBef>
                <a:spcPts val="1600"/>
              </a:spcBef>
              <a:buClr>
                <a:srgbClr val="BF57BA"/>
              </a:buClr>
              <a:buSzPct val="100000"/>
              <a:buFont typeface="Arial"/>
              <a:buChar char="❖"/>
              <a:defRPr b="1" i="0" sz="2800">
                <a:solidFill>
                  <a:srgbClr val="FFFFFF"/>
                </a:solidFill>
                <a:latin typeface="Arial"/>
                <a:ea typeface="Arial"/>
                <a:cs typeface="Arial"/>
                <a:sym typeface="Arial"/>
              </a:defRPr>
            </a:pPr>
            <a:r>
              <a:t>  No trauma (no packing or pressure, no bleeding caused by the procedure)</a:t>
            </a:r>
          </a:p>
          <a:p>
            <a:pPr marL="342900" indent="-342900">
              <a:spcBef>
                <a:spcPts val="1600"/>
              </a:spcBef>
              <a:buClr>
                <a:srgbClr val="BF57BA"/>
              </a:buClr>
              <a:buSzPct val="100000"/>
              <a:buFont typeface="Arial"/>
              <a:buChar char="❖"/>
              <a:defRPr b="1" i="0" sz="2800">
                <a:solidFill>
                  <a:srgbClr val="FFFFFF"/>
                </a:solidFill>
                <a:latin typeface="Arial"/>
                <a:ea typeface="Arial"/>
                <a:cs typeface="Arial"/>
                <a:sym typeface="Arial"/>
              </a:defRPr>
            </a:pPr>
            <a:r>
              <a:t>  Astringent is not required – no need to rinse</a:t>
            </a:r>
          </a:p>
          <a:p>
            <a:pPr marL="342900" indent="-342900">
              <a:spcBef>
                <a:spcPts val="1600"/>
              </a:spcBef>
              <a:buClr>
                <a:srgbClr val="BF57BA"/>
              </a:buClr>
              <a:buSzPct val="100000"/>
              <a:buFont typeface="Arial"/>
              <a:buChar char="❖"/>
              <a:defRPr b="1" i="0" sz="2800">
                <a:solidFill>
                  <a:srgbClr val="FFFFFF"/>
                </a:solidFill>
                <a:latin typeface="Arial"/>
                <a:ea typeface="Arial"/>
                <a:cs typeface="Arial"/>
                <a:sym typeface="Arial"/>
              </a:defRPr>
            </a:pPr>
            <a:r>
              <a:t>  More efficient – when doing multiple preparations</a:t>
            </a:r>
          </a:p>
        </p:txBody>
      </p:sp>
    </p:spTree>
  </p:cSld>
  <p:clrMapOvr>
    <a:masterClrMapping/>
  </p:clrMapOvr>
  <p:transition xmlns:p14="http://schemas.microsoft.com/office/powerpoint/2010/main" spd="med" advClick="1"/>
</p:sld>
</file>

<file path=ppt/slides/slide3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21" name="Magic FoamCord…"/>
          <p:cNvSpPr txBox="1"/>
          <p:nvPr/>
        </p:nvSpPr>
        <p:spPr>
          <a:xfrm>
            <a:off x="-2" y="0"/>
            <a:ext cx="9144004" cy="1217820"/>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algn="ctr">
              <a:defRPr b="1" i="0" sz="4000">
                <a:solidFill>
                  <a:srgbClr val="FFFFFF"/>
                </a:solidFill>
                <a:effectLst>
                  <a:outerShdw sx="100000" sy="100000" kx="0" ky="0" algn="b" rotWithShape="0" blurRad="12700" dist="25400" dir="2700000">
                    <a:srgbClr val="000000"/>
                  </a:outerShdw>
                </a:effectLst>
                <a:latin typeface="Arial"/>
                <a:ea typeface="Arial"/>
                <a:cs typeface="Arial"/>
                <a:sym typeface="Arial"/>
              </a:defRPr>
            </a:pPr>
            <a:r>
              <a:t>Magic FoamCord</a:t>
            </a:r>
          </a:p>
          <a:p>
            <a:pPr algn="ctr">
              <a:defRPr b="1" i="0" sz="4000">
                <a:solidFill>
                  <a:srgbClr val="FFFFFF"/>
                </a:solidFill>
                <a:effectLst>
                  <a:outerShdw sx="100000" sy="100000" kx="0" ky="0" algn="b" rotWithShape="0" blurRad="12700" dist="25400" dir="2700000">
                    <a:srgbClr val="000000"/>
                  </a:outerShdw>
                </a:effectLst>
                <a:latin typeface="Arial"/>
                <a:ea typeface="Arial"/>
                <a:cs typeface="Arial"/>
                <a:sym typeface="Arial"/>
              </a:defRPr>
            </a:pPr>
            <a:r>
              <a:t>“How Does It Work”</a:t>
            </a:r>
          </a:p>
        </p:txBody>
      </p:sp>
      <p:pic>
        <p:nvPicPr>
          <p:cNvPr id="222" name="NEW Magic FoamCord Diagram021705" descr="NEW Magic FoamCord Diagram021705"/>
          <p:cNvPicPr>
            <a:picLocks noChangeAspect="1"/>
          </p:cNvPicPr>
          <p:nvPr/>
        </p:nvPicPr>
        <p:blipFill>
          <a:blip r:embed="rId2">
            <a:extLst/>
          </a:blip>
          <a:stretch>
            <a:fillRect/>
          </a:stretch>
        </p:blipFill>
        <p:spPr>
          <a:xfrm>
            <a:off x="457200" y="1828800"/>
            <a:ext cx="8305800" cy="3109914"/>
          </a:xfrm>
          <a:prstGeom prst="rect">
            <a:avLst/>
          </a:prstGeom>
          <a:ln w="12700">
            <a:miter lim="400000"/>
          </a:ln>
        </p:spPr>
      </p:pic>
      <p:sp>
        <p:nvSpPr>
          <p:cNvPr id="223" name="Syringe FoamCord around the preparation"/>
          <p:cNvSpPr txBox="1"/>
          <p:nvPr/>
        </p:nvSpPr>
        <p:spPr>
          <a:xfrm>
            <a:off x="457200" y="5105401"/>
            <a:ext cx="2362200" cy="541991"/>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a:spcBef>
                <a:spcPts val="900"/>
              </a:spcBef>
              <a:defRPr b="1" i="0" sz="1600">
                <a:solidFill>
                  <a:srgbClr val="FFFFFF"/>
                </a:solidFill>
                <a:latin typeface="Arial"/>
                <a:ea typeface="Arial"/>
                <a:cs typeface="Arial"/>
                <a:sym typeface="Arial"/>
              </a:defRPr>
            </a:lvl1pPr>
          </a:lstStyle>
          <a:p>
            <a:pPr/>
            <a:r>
              <a:t>Syringe FoamCord around the preparation</a:t>
            </a:r>
          </a:p>
        </p:txBody>
      </p:sp>
      <p:sp>
        <p:nvSpPr>
          <p:cNvPr id="224" name="Place pre-fitted Comprecap over tooth and ask patient to bite down"/>
          <p:cNvSpPr txBox="1"/>
          <p:nvPr/>
        </p:nvSpPr>
        <p:spPr>
          <a:xfrm>
            <a:off x="2476500" y="5105401"/>
            <a:ext cx="1905000" cy="1227791"/>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a:spcBef>
                <a:spcPts val="900"/>
              </a:spcBef>
              <a:defRPr b="1" i="0" sz="1600">
                <a:solidFill>
                  <a:srgbClr val="FFFFFF"/>
                </a:solidFill>
                <a:latin typeface="Arial"/>
                <a:ea typeface="Arial"/>
                <a:cs typeface="Arial"/>
                <a:sym typeface="Arial"/>
              </a:defRPr>
            </a:lvl1pPr>
          </a:lstStyle>
          <a:p>
            <a:pPr/>
            <a:r>
              <a:t>Place pre-fitted Comprecap over tooth and ask patient to bite down</a:t>
            </a:r>
          </a:p>
        </p:txBody>
      </p:sp>
      <p:sp>
        <p:nvSpPr>
          <p:cNvPr id="225" name="Wait 5 min. to allow FoamCord material to fully set and sulcus to expand"/>
          <p:cNvSpPr txBox="1"/>
          <p:nvPr/>
        </p:nvSpPr>
        <p:spPr>
          <a:xfrm>
            <a:off x="4667250" y="5105401"/>
            <a:ext cx="1828800" cy="1227791"/>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a:spcBef>
                <a:spcPts val="900"/>
              </a:spcBef>
              <a:defRPr b="1" i="0" sz="1600">
                <a:solidFill>
                  <a:srgbClr val="FFFFFF"/>
                </a:solidFill>
                <a:latin typeface="Arial"/>
                <a:ea typeface="Arial"/>
                <a:cs typeface="Arial"/>
                <a:sym typeface="Arial"/>
              </a:defRPr>
            </a:lvl1pPr>
          </a:lstStyle>
          <a:p>
            <a:pPr/>
            <a:r>
              <a:t>Wait 5 min. to allow FoamCord material to fully set and sulcus to expand</a:t>
            </a:r>
          </a:p>
        </p:txBody>
      </p:sp>
      <p:sp>
        <p:nvSpPr>
          <p:cNvPr id="226" name="Preparation ready for final impression"/>
          <p:cNvSpPr txBox="1"/>
          <p:nvPr/>
        </p:nvSpPr>
        <p:spPr>
          <a:xfrm>
            <a:off x="6934200" y="5181601"/>
            <a:ext cx="1905000" cy="770591"/>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a:spcBef>
                <a:spcPts val="900"/>
              </a:spcBef>
              <a:defRPr b="1" i="0" sz="1600">
                <a:solidFill>
                  <a:srgbClr val="FFFFFF"/>
                </a:solidFill>
                <a:latin typeface="Arial"/>
                <a:ea typeface="Arial"/>
                <a:cs typeface="Arial"/>
                <a:sym typeface="Arial"/>
              </a:defRPr>
            </a:lvl1pPr>
          </a:lstStyle>
          <a:p>
            <a:pPr/>
            <a:r>
              <a:t>Preparation ready for final impression</a:t>
            </a:r>
          </a:p>
        </p:txBody>
      </p:sp>
    </p:spTree>
  </p:cSld>
  <p:clrMapOvr>
    <a:masterClrMapping/>
  </p:clrMapOvr>
  <p:transition xmlns:p14="http://schemas.microsoft.com/office/powerpoint/2010/main" spd="med" advClick="1"/>
</p:sld>
</file>

<file path=ppt/slides/slide3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28" name="1. Initial Situation"/>
          <p:cNvSpPr txBox="1"/>
          <p:nvPr/>
        </p:nvSpPr>
        <p:spPr>
          <a:xfrm>
            <a:off x="762000" y="2514600"/>
            <a:ext cx="2309598" cy="412499"/>
          </a:xfrm>
          <a:prstGeom prst="rect">
            <a:avLst/>
          </a:prstGeom>
          <a:ln w="12700">
            <a:miter lim="400000"/>
          </a:ln>
          <a:extLst>
            <a:ext uri="{C572A759-6A51-4108-AA02-DFA0A04FC94B}">
              <ma14:wrappingTextBoxFlag xmlns:ma14="http://schemas.microsoft.com/office/mac/drawingml/2011/main" val="1"/>
            </a:ext>
          </a:extLst>
        </p:spPr>
        <p:txBody>
          <a:bodyPr wrap="none" lIns="45718" tIns="45718" rIns="45718" bIns="45718">
            <a:spAutoFit/>
          </a:bodyPr>
          <a:lstStyle>
            <a:lvl1pPr>
              <a:defRPr i="0" sz="2200">
                <a:solidFill>
                  <a:srgbClr val="FFFFFF"/>
                </a:solidFill>
                <a:latin typeface="Arial"/>
                <a:ea typeface="Arial"/>
                <a:cs typeface="Arial"/>
                <a:sym typeface="Arial"/>
              </a:defRPr>
            </a:lvl1pPr>
          </a:lstStyle>
          <a:p>
            <a:pPr/>
            <a:r>
              <a:t>1. Initial Situation </a:t>
            </a:r>
          </a:p>
        </p:txBody>
      </p:sp>
      <p:sp>
        <p:nvSpPr>
          <p:cNvPr id="229" name="2. Pre-fit the Comprecap"/>
          <p:cNvSpPr txBox="1"/>
          <p:nvPr/>
        </p:nvSpPr>
        <p:spPr>
          <a:xfrm>
            <a:off x="5410200" y="2514600"/>
            <a:ext cx="3254375" cy="41249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algn="ctr">
              <a:defRPr i="0" sz="2200">
                <a:solidFill>
                  <a:srgbClr val="FFFFFF"/>
                </a:solidFill>
                <a:latin typeface="Arial"/>
                <a:ea typeface="Arial"/>
                <a:cs typeface="Arial"/>
                <a:sym typeface="Arial"/>
              </a:defRPr>
            </a:lvl1pPr>
          </a:lstStyle>
          <a:p>
            <a:pPr/>
            <a:r>
              <a:t>2. Pre-fit the Comprecap</a:t>
            </a:r>
          </a:p>
        </p:txBody>
      </p:sp>
      <p:pic>
        <p:nvPicPr>
          <p:cNvPr id="230" name="DSCN0010" descr="DSCN0010"/>
          <p:cNvPicPr>
            <a:picLocks noChangeAspect="1"/>
          </p:cNvPicPr>
          <p:nvPr/>
        </p:nvPicPr>
        <p:blipFill>
          <a:blip r:embed="rId2">
            <a:extLst/>
          </a:blip>
          <a:stretch>
            <a:fillRect/>
          </a:stretch>
        </p:blipFill>
        <p:spPr>
          <a:xfrm>
            <a:off x="685800" y="228600"/>
            <a:ext cx="2667000" cy="2133600"/>
          </a:xfrm>
          <a:prstGeom prst="rect">
            <a:avLst/>
          </a:prstGeom>
          <a:ln>
            <a:solidFill>
              <a:srgbClr val="000099"/>
            </a:solidFill>
          </a:ln>
        </p:spPr>
      </p:pic>
      <p:pic>
        <p:nvPicPr>
          <p:cNvPr id="231" name="DSCN0022" descr="DSCN0022"/>
          <p:cNvPicPr>
            <a:picLocks noChangeAspect="1"/>
          </p:cNvPicPr>
          <p:nvPr/>
        </p:nvPicPr>
        <p:blipFill>
          <a:blip r:embed="rId3">
            <a:extLst/>
          </a:blip>
          <a:stretch>
            <a:fillRect/>
          </a:stretch>
        </p:blipFill>
        <p:spPr>
          <a:xfrm>
            <a:off x="228600" y="3352800"/>
            <a:ext cx="2667000" cy="2133600"/>
          </a:xfrm>
          <a:prstGeom prst="rect">
            <a:avLst/>
          </a:prstGeom>
          <a:ln>
            <a:solidFill>
              <a:srgbClr val="000099"/>
            </a:solidFill>
          </a:ln>
        </p:spPr>
      </p:pic>
      <p:pic>
        <p:nvPicPr>
          <p:cNvPr id="232" name="DSCN0041" descr="DSCN0041"/>
          <p:cNvPicPr>
            <a:picLocks noChangeAspect="1"/>
          </p:cNvPicPr>
          <p:nvPr/>
        </p:nvPicPr>
        <p:blipFill>
          <a:blip r:embed="rId4">
            <a:extLst/>
          </a:blip>
          <a:stretch>
            <a:fillRect/>
          </a:stretch>
        </p:blipFill>
        <p:spPr>
          <a:xfrm>
            <a:off x="5410200" y="228600"/>
            <a:ext cx="2667000" cy="2133600"/>
          </a:xfrm>
          <a:prstGeom prst="rect">
            <a:avLst/>
          </a:prstGeom>
          <a:ln>
            <a:solidFill>
              <a:srgbClr val="000099"/>
            </a:solidFill>
          </a:ln>
        </p:spPr>
      </p:pic>
      <p:sp>
        <p:nvSpPr>
          <p:cNvPr id="233" name="3. Apply Magic FoamCord around the preparations"/>
          <p:cNvSpPr txBox="1"/>
          <p:nvPr/>
        </p:nvSpPr>
        <p:spPr>
          <a:xfrm>
            <a:off x="914400" y="5791201"/>
            <a:ext cx="7467600" cy="48513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algn="ctr">
              <a:defRPr i="0" sz="2200">
                <a:solidFill>
                  <a:srgbClr val="FFFFFF"/>
                </a:solidFill>
                <a:latin typeface="Arial"/>
                <a:ea typeface="Arial"/>
                <a:cs typeface="Arial"/>
                <a:sym typeface="Arial"/>
              </a:defRPr>
            </a:pPr>
            <a:r>
              <a:t>3. Apply </a:t>
            </a:r>
            <a:r>
              <a:rPr b="1">
                <a:latin typeface="+mj-lt"/>
                <a:ea typeface="+mj-ea"/>
                <a:cs typeface="+mj-cs"/>
                <a:sym typeface="Helvetica"/>
              </a:rPr>
              <a:t>Magic</a:t>
            </a:r>
            <a:r>
              <a:t> </a:t>
            </a:r>
            <a:r>
              <a:rPr>
                <a:latin typeface="Arial Black"/>
                <a:ea typeface="Arial Black"/>
                <a:cs typeface="Arial Black"/>
                <a:sym typeface="Arial Black"/>
              </a:rPr>
              <a:t>FoamCord</a:t>
            </a:r>
            <a:r>
              <a:t> around the preparations</a:t>
            </a:r>
          </a:p>
        </p:txBody>
      </p:sp>
      <p:pic>
        <p:nvPicPr>
          <p:cNvPr id="234" name="DSCN0024" descr="DSCN0024"/>
          <p:cNvPicPr>
            <a:picLocks noChangeAspect="1"/>
          </p:cNvPicPr>
          <p:nvPr/>
        </p:nvPicPr>
        <p:blipFill>
          <a:blip r:embed="rId5">
            <a:extLst/>
          </a:blip>
          <a:stretch>
            <a:fillRect/>
          </a:stretch>
        </p:blipFill>
        <p:spPr>
          <a:xfrm>
            <a:off x="3352800" y="3352800"/>
            <a:ext cx="2667000" cy="2133600"/>
          </a:xfrm>
          <a:prstGeom prst="rect">
            <a:avLst/>
          </a:prstGeom>
          <a:ln>
            <a:solidFill>
              <a:srgbClr val="000099"/>
            </a:solidFill>
          </a:ln>
        </p:spPr>
      </p:pic>
      <p:pic>
        <p:nvPicPr>
          <p:cNvPr id="235" name="DSCN0028" descr="DSCN0028"/>
          <p:cNvPicPr>
            <a:picLocks noChangeAspect="1"/>
          </p:cNvPicPr>
          <p:nvPr/>
        </p:nvPicPr>
        <p:blipFill>
          <a:blip r:embed="rId6">
            <a:extLst/>
          </a:blip>
          <a:stretch>
            <a:fillRect/>
          </a:stretch>
        </p:blipFill>
        <p:spPr>
          <a:xfrm>
            <a:off x="6248400" y="3352800"/>
            <a:ext cx="2667000" cy="2133600"/>
          </a:xfrm>
          <a:prstGeom prst="rect">
            <a:avLst/>
          </a:prstGeom>
          <a:ln>
            <a:solidFill>
              <a:srgbClr val="000099"/>
            </a:solidFill>
          </a:ln>
        </p:spPr>
      </p:pic>
    </p:spTree>
  </p:cSld>
  <p:clrMapOvr>
    <a:masterClrMapping/>
  </p:clrMapOvr>
  <p:transition xmlns:p14="http://schemas.microsoft.com/office/powerpoint/2010/main" spd="med" advClick="1"/>
</p:sld>
</file>

<file path=ppt/slides/slide3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37" name="6. Comprecap After Removal"/>
          <p:cNvSpPr txBox="1"/>
          <p:nvPr/>
        </p:nvSpPr>
        <p:spPr>
          <a:xfrm>
            <a:off x="5029200" y="4572001"/>
            <a:ext cx="4114800" cy="892605"/>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algn="ctr">
              <a:defRPr i="0" sz="2800">
                <a:solidFill>
                  <a:srgbClr val="FFFFFF"/>
                </a:solidFill>
                <a:effectLst>
                  <a:outerShdw sx="100000" sy="100000" kx="0" ky="0" algn="b" rotWithShape="0" blurRad="12700" dist="25400" dir="2700000">
                    <a:srgbClr val="000000"/>
                  </a:outerShdw>
                </a:effectLst>
                <a:latin typeface="Arial"/>
                <a:ea typeface="Arial"/>
                <a:cs typeface="Arial"/>
                <a:sym typeface="Arial"/>
              </a:defRPr>
            </a:lvl1pPr>
          </a:lstStyle>
          <a:p>
            <a:pPr/>
            <a:r>
              <a:t>6. Comprecap After Removal </a:t>
            </a:r>
          </a:p>
        </p:txBody>
      </p:sp>
      <p:pic>
        <p:nvPicPr>
          <p:cNvPr id="238" name="DSCN0002" descr="DSCN0002"/>
          <p:cNvPicPr>
            <a:picLocks noChangeAspect="1"/>
          </p:cNvPicPr>
          <p:nvPr/>
        </p:nvPicPr>
        <p:blipFill>
          <a:blip r:embed="rId2">
            <a:extLst/>
          </a:blip>
          <a:stretch>
            <a:fillRect/>
          </a:stretch>
        </p:blipFill>
        <p:spPr>
          <a:xfrm>
            <a:off x="1219200" y="3657600"/>
            <a:ext cx="3505200" cy="2336800"/>
          </a:xfrm>
          <a:prstGeom prst="rect">
            <a:avLst/>
          </a:prstGeom>
          <a:ln>
            <a:solidFill>
              <a:srgbClr val="000099"/>
            </a:solidFill>
          </a:ln>
        </p:spPr>
      </p:pic>
      <p:sp>
        <p:nvSpPr>
          <p:cNvPr id="239" name="4. Place Comprecap"/>
          <p:cNvSpPr txBox="1"/>
          <p:nvPr/>
        </p:nvSpPr>
        <p:spPr>
          <a:xfrm>
            <a:off x="1105886" y="2925762"/>
            <a:ext cx="2588825" cy="375230"/>
          </a:xfrm>
          <a:prstGeom prst="rect">
            <a:avLst/>
          </a:prstGeom>
          <a:ln w="12700">
            <a:miter lim="400000"/>
          </a:ln>
          <a:extLst>
            <a:ext uri="{C572A759-6A51-4108-AA02-DFA0A04FC94B}">
              <ma14:wrappingTextBoxFlag xmlns:ma14="http://schemas.microsoft.com/office/mac/drawingml/2011/main" val="1"/>
            </a:ext>
          </a:extLst>
        </p:spPr>
        <p:txBody>
          <a:bodyPr wrap="none" lIns="45718" tIns="45718" rIns="45718" bIns="45718">
            <a:spAutoFit/>
          </a:bodyPr>
          <a:lstStyle/>
          <a:p>
            <a:pPr algn="ctr">
              <a:defRPr b="1" i="0" sz="2000">
                <a:solidFill>
                  <a:srgbClr val="FFFFFF"/>
                </a:solidFill>
                <a:latin typeface="Arial"/>
                <a:ea typeface="Arial"/>
                <a:cs typeface="Arial"/>
                <a:sym typeface="Arial"/>
              </a:defRPr>
            </a:pPr>
            <a:r>
              <a:t>4. Place Comprecap</a:t>
            </a:r>
            <a:r>
              <a:rPr b="0"/>
              <a:t> </a:t>
            </a:r>
          </a:p>
        </p:txBody>
      </p:sp>
      <p:sp>
        <p:nvSpPr>
          <p:cNvPr id="240" name="5. Let the patient…"/>
          <p:cNvSpPr txBox="1"/>
          <p:nvPr/>
        </p:nvSpPr>
        <p:spPr>
          <a:xfrm>
            <a:off x="5525995" y="2773362"/>
            <a:ext cx="2856095" cy="667330"/>
          </a:xfrm>
          <a:prstGeom prst="rect">
            <a:avLst/>
          </a:prstGeom>
          <a:ln w="12700">
            <a:miter lim="400000"/>
          </a:ln>
          <a:extLst>
            <a:ext uri="{C572A759-6A51-4108-AA02-DFA0A04FC94B}">
              <ma14:wrappingTextBoxFlag xmlns:ma14="http://schemas.microsoft.com/office/mac/drawingml/2011/main" val="1"/>
            </a:ext>
          </a:extLst>
        </p:spPr>
        <p:txBody>
          <a:bodyPr wrap="none" lIns="45718" tIns="45718" rIns="45718" bIns="45718">
            <a:spAutoFit/>
          </a:bodyPr>
          <a:lstStyle/>
          <a:p>
            <a:pPr algn="ctr">
              <a:defRPr b="1" i="0" sz="2000">
                <a:solidFill>
                  <a:srgbClr val="FFFFFF"/>
                </a:solidFill>
                <a:latin typeface="Arial"/>
                <a:ea typeface="Arial"/>
                <a:cs typeface="Arial"/>
                <a:sym typeface="Arial"/>
              </a:defRPr>
            </a:pPr>
            <a:r>
              <a:t>5. Let the patient </a:t>
            </a:r>
          </a:p>
          <a:p>
            <a:pPr algn="ctr">
              <a:defRPr b="1" i="0" sz="2000">
                <a:solidFill>
                  <a:srgbClr val="FFFFFF"/>
                </a:solidFill>
                <a:latin typeface="Arial"/>
                <a:ea typeface="Arial"/>
                <a:cs typeface="Arial"/>
                <a:sym typeface="Arial"/>
              </a:defRPr>
            </a:pPr>
            <a:r>
              <a:t>bite on the Comprecap</a:t>
            </a:r>
          </a:p>
        </p:txBody>
      </p:sp>
      <p:pic>
        <p:nvPicPr>
          <p:cNvPr id="241" name="DSCN0032" descr="DSCN0032"/>
          <p:cNvPicPr>
            <a:picLocks noChangeAspect="1"/>
          </p:cNvPicPr>
          <p:nvPr/>
        </p:nvPicPr>
        <p:blipFill>
          <a:blip r:embed="rId3">
            <a:extLst/>
          </a:blip>
          <a:stretch>
            <a:fillRect/>
          </a:stretch>
        </p:blipFill>
        <p:spPr>
          <a:xfrm>
            <a:off x="5486400" y="457200"/>
            <a:ext cx="2667000" cy="2133600"/>
          </a:xfrm>
          <a:prstGeom prst="rect">
            <a:avLst/>
          </a:prstGeom>
          <a:ln>
            <a:solidFill>
              <a:srgbClr val="000099"/>
            </a:solidFill>
          </a:ln>
        </p:spPr>
      </p:pic>
      <p:pic>
        <p:nvPicPr>
          <p:cNvPr id="242" name="DSCN0029" descr="DSCN0029"/>
          <p:cNvPicPr>
            <a:picLocks noChangeAspect="1"/>
          </p:cNvPicPr>
          <p:nvPr/>
        </p:nvPicPr>
        <p:blipFill>
          <a:blip r:embed="rId4">
            <a:extLst/>
          </a:blip>
          <a:stretch>
            <a:fillRect/>
          </a:stretch>
        </p:blipFill>
        <p:spPr>
          <a:xfrm>
            <a:off x="914400" y="381000"/>
            <a:ext cx="2667000" cy="2133600"/>
          </a:xfrm>
          <a:prstGeom prst="rect">
            <a:avLst/>
          </a:prstGeom>
          <a:ln>
            <a:solidFill>
              <a:srgbClr val="000099"/>
            </a:solidFill>
          </a:ln>
        </p:spPr>
      </p:pic>
    </p:spTree>
  </p:cSld>
  <p:clrMapOvr>
    <a:masterClrMapping/>
  </p:clrMapOvr>
  <p:transition xmlns:p14="http://schemas.microsoft.com/office/powerpoint/2010/main" spd="med" advClick="1"/>
</p:sld>
</file>

<file path=ppt/slides/slide3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44" name="SURGICAL METHODS"/>
          <p:cNvSpPr txBox="1"/>
          <p:nvPr>
            <p:ph type="title" idx="4294967295"/>
          </p:nvPr>
        </p:nvSpPr>
        <p:spPr>
          <a:xfrm>
            <a:off x="1447800" y="228600"/>
            <a:ext cx="6705600" cy="914400"/>
          </a:xfrm>
          <a:prstGeom prst="rect">
            <a:avLst/>
          </a:prstGeom>
          <a:solidFill>
            <a:schemeClr val="accent2"/>
          </a:solidFill>
          <a:ln w="9525">
            <a:solidFill>
              <a:srgbClr val="FFFF66"/>
            </a:solidFill>
            <a:round/>
          </a:ln>
        </p:spPr>
        <p:txBody>
          <a:bodyPr/>
          <a:lstStyle/>
          <a:p>
            <a:pPr/>
            <a:r>
              <a:t>SURGICAL METHODS</a:t>
            </a:r>
          </a:p>
        </p:txBody>
      </p:sp>
      <p:sp>
        <p:nvSpPr>
          <p:cNvPr id="245" name="ROTARY CURETTAGE (GINGETTAGE)…"/>
          <p:cNvSpPr txBox="1"/>
          <p:nvPr/>
        </p:nvSpPr>
        <p:spPr>
          <a:xfrm>
            <a:off x="-2" y="1676400"/>
            <a:ext cx="9144004" cy="2484261"/>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algn="just">
              <a:defRPr i="0" sz="1800">
                <a:solidFill>
                  <a:srgbClr val="FFFFFF"/>
                </a:solidFill>
                <a:latin typeface="Arial"/>
                <a:ea typeface="Arial"/>
                <a:cs typeface="Arial"/>
                <a:sym typeface="Arial"/>
              </a:defRPr>
            </a:pPr>
            <a:r>
              <a:t>                           </a:t>
            </a:r>
            <a:r>
              <a:rPr b="1">
                <a:solidFill>
                  <a:schemeClr val="accent2"/>
                </a:solidFill>
              </a:rPr>
              <a:t>ROTARY CURETTAGE (GINGETTAGE)</a:t>
            </a:r>
          </a:p>
          <a:p>
            <a:pPr algn="just">
              <a:defRPr b="1" i="0" sz="1800">
                <a:solidFill>
                  <a:schemeClr val="accent2"/>
                </a:solidFill>
                <a:latin typeface="Arial"/>
                <a:ea typeface="Arial"/>
                <a:cs typeface="Arial"/>
                <a:sym typeface="Arial"/>
              </a:defRPr>
            </a:pPr>
          </a:p>
          <a:p>
            <a:pPr algn="just">
              <a:buClr>
                <a:srgbClr val="BF57BA"/>
              </a:buClr>
              <a:buSzPct val="100000"/>
              <a:buFont typeface="Arial"/>
              <a:buChar char="❖"/>
              <a:defRPr i="0" sz="1800">
                <a:solidFill>
                  <a:srgbClr val="FFFFFF"/>
                </a:solidFill>
                <a:latin typeface="Arial"/>
                <a:ea typeface="Arial"/>
                <a:cs typeface="Arial"/>
                <a:sym typeface="Arial"/>
              </a:defRPr>
            </a:pPr>
            <a:r>
              <a:t>         It has been compared with periodontal curettage but periodontal curettage is used to debride diseased tissue from the sulcus to allow reepithelization and healing .</a:t>
            </a:r>
          </a:p>
          <a:p>
            <a:pPr algn="just">
              <a:buClr>
                <a:srgbClr val="BF57BA"/>
              </a:buClr>
              <a:buSzPct val="100000"/>
              <a:buFont typeface="Arial"/>
              <a:buChar char="❖"/>
              <a:defRPr i="0" sz="1800">
                <a:solidFill>
                  <a:srgbClr val="FFFFFF"/>
                </a:solidFill>
                <a:latin typeface="Arial"/>
                <a:ea typeface="Arial"/>
                <a:cs typeface="Arial"/>
                <a:sym typeface="Arial"/>
              </a:defRPr>
            </a:pPr>
          </a:p>
          <a:p>
            <a:pPr algn="just">
              <a:buClr>
                <a:srgbClr val="BF57BA"/>
              </a:buClr>
              <a:buSzPct val="100000"/>
              <a:buFont typeface="Arial"/>
              <a:buChar char="❖"/>
              <a:defRPr i="0" sz="1800">
                <a:solidFill>
                  <a:srgbClr val="FFFFFF"/>
                </a:solidFill>
                <a:latin typeface="Arial"/>
                <a:ea typeface="Arial"/>
                <a:cs typeface="Arial"/>
                <a:sym typeface="Arial"/>
              </a:defRPr>
            </a:pPr>
            <a:r>
              <a:t>         kamansky et al (1984 ) reported that less change in gingival height with rotary curettage than with lateral gingival displacement using retraction cord .With curettage there was an apparent disruption of the apical sulcular and attachment epithelium ,resulting in apical repositioning and an increase in sulcus depth .</a:t>
            </a:r>
          </a:p>
        </p:txBody>
      </p:sp>
    </p:spTree>
  </p:cSld>
  <p:clrMapOvr>
    <a:masterClrMapping/>
  </p:clrMapOvr>
  <p:transition xmlns:p14="http://schemas.microsoft.com/office/powerpoint/2010/main" spd="med" advClick="1"/>
</p:sld>
</file>

<file path=ppt/slides/slide3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47" name="Rotary curettage (gingettage)…"/>
          <p:cNvSpPr txBox="1"/>
          <p:nvPr/>
        </p:nvSpPr>
        <p:spPr>
          <a:xfrm>
            <a:off x="-2" y="0"/>
            <a:ext cx="9144004" cy="4617861"/>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a:defRPr b="1" i="0" sz="1800">
                <a:solidFill>
                  <a:schemeClr val="accent2"/>
                </a:solidFill>
                <a:latin typeface="Arial"/>
                <a:ea typeface="Arial"/>
                <a:cs typeface="Arial"/>
                <a:sym typeface="Arial"/>
              </a:defRPr>
            </a:pPr>
            <a:r>
              <a:t>Rotary curettage (gingettage)</a:t>
            </a:r>
          </a:p>
          <a:p>
            <a:pPr>
              <a:defRPr b="1" i="0" sz="1800">
                <a:solidFill>
                  <a:schemeClr val="accent2"/>
                </a:solidFill>
                <a:latin typeface="Arial"/>
                <a:ea typeface="Arial"/>
                <a:cs typeface="Arial"/>
                <a:sym typeface="Arial"/>
              </a:defRPr>
            </a:pPr>
          </a:p>
          <a:p>
            <a:pPr algn="just">
              <a:buClr>
                <a:srgbClr val="BF57BA"/>
              </a:buClr>
              <a:buSzPct val="100000"/>
              <a:buFont typeface="Arial"/>
              <a:buChar char="❖"/>
              <a:defRPr i="0" sz="1800">
                <a:solidFill>
                  <a:srgbClr val="FFFFFF"/>
                </a:solidFill>
                <a:latin typeface="Arial"/>
                <a:ea typeface="Arial"/>
                <a:cs typeface="Arial"/>
                <a:sym typeface="Arial"/>
              </a:defRPr>
            </a:pPr>
            <a:r>
              <a:t>     The concept of rotary curettage was described by Amsterdam in 1954 . The technique describe by Hansing.</a:t>
            </a:r>
          </a:p>
          <a:p>
            <a:pPr algn="just">
              <a:buClr>
                <a:srgbClr val="BF57BA"/>
              </a:buClr>
              <a:buSzPct val="100000"/>
              <a:buFont typeface="Arial"/>
              <a:buChar char="❖"/>
              <a:defRPr i="0" sz="1800">
                <a:solidFill>
                  <a:srgbClr val="FFFFFF"/>
                </a:solidFill>
                <a:latin typeface="Arial"/>
                <a:ea typeface="Arial"/>
                <a:cs typeface="Arial"/>
                <a:sym typeface="Arial"/>
              </a:defRPr>
            </a:pPr>
          </a:p>
          <a:p>
            <a:pPr algn="just">
              <a:buClr>
                <a:srgbClr val="BF57BA"/>
              </a:buClr>
              <a:buSzPct val="100000"/>
              <a:buFont typeface="Arial"/>
              <a:buChar char="❖"/>
              <a:defRPr i="0" sz="1800">
                <a:solidFill>
                  <a:srgbClr val="FFFFFF"/>
                </a:solidFill>
                <a:latin typeface="Arial"/>
                <a:ea typeface="Arial"/>
                <a:cs typeface="Arial"/>
                <a:sym typeface="Arial"/>
              </a:defRPr>
            </a:pPr>
            <a:r>
              <a:t>      It is a troughing technique , the purpose of which is to produce limited removal of the epithelial tissue in the sulcus while a chamfer finish line is being created in tooth structure.</a:t>
            </a:r>
          </a:p>
          <a:p>
            <a:pPr algn="just">
              <a:buClr>
                <a:srgbClr val="BF57BA"/>
              </a:buClr>
              <a:buSzPct val="100000"/>
              <a:buFont typeface="Arial"/>
              <a:buChar char="❖"/>
              <a:defRPr i="0" sz="1800">
                <a:solidFill>
                  <a:srgbClr val="FFFFFF"/>
                </a:solidFill>
                <a:latin typeface="Arial"/>
                <a:ea typeface="Arial"/>
                <a:cs typeface="Arial"/>
                <a:sym typeface="Arial"/>
              </a:defRPr>
            </a:pPr>
          </a:p>
          <a:p>
            <a:pPr algn="just">
              <a:buClr>
                <a:srgbClr val="BF57BA"/>
              </a:buClr>
              <a:buSzPct val="100000"/>
              <a:buFont typeface="Arial"/>
              <a:buChar char="❖"/>
              <a:defRPr i="0" sz="1800">
                <a:solidFill>
                  <a:srgbClr val="FFFFFF"/>
                </a:solidFill>
                <a:latin typeface="Arial"/>
                <a:ea typeface="Arial"/>
                <a:cs typeface="Arial"/>
                <a:sym typeface="Arial"/>
              </a:defRPr>
            </a:pPr>
            <a:r>
              <a:t>       It must be done only on healthy , inflammation free tissue to avoid the tissue shrinkage that occur when disease tissue heals .</a:t>
            </a:r>
          </a:p>
          <a:p>
            <a:pPr algn="just">
              <a:buClr>
                <a:srgbClr val="BF57BA"/>
              </a:buClr>
              <a:buSzPct val="100000"/>
              <a:buFont typeface="Arial"/>
              <a:buChar char="❖"/>
              <a:defRPr i="0" sz="1800">
                <a:solidFill>
                  <a:srgbClr val="FFFFFF"/>
                </a:solidFill>
                <a:latin typeface="Arial"/>
                <a:ea typeface="Arial"/>
                <a:cs typeface="Arial"/>
                <a:sym typeface="Arial"/>
              </a:defRPr>
            </a:pPr>
          </a:p>
          <a:p>
            <a:pPr algn="just">
              <a:defRPr i="0" sz="1800">
                <a:solidFill>
                  <a:srgbClr val="FFFFFF"/>
                </a:solidFill>
                <a:latin typeface="Arial"/>
                <a:ea typeface="Arial"/>
                <a:cs typeface="Arial"/>
                <a:sym typeface="Arial"/>
              </a:defRPr>
            </a:pPr>
            <a:r>
              <a:t>      </a:t>
            </a:r>
            <a:r>
              <a:rPr b="1"/>
              <a:t>The following criteria should be fulfilled for gingettage </a:t>
            </a:r>
          </a:p>
          <a:p>
            <a:pPr algn="just">
              <a:defRPr b="1" i="0" sz="1800">
                <a:solidFill>
                  <a:srgbClr val="FFFFFF"/>
                </a:solidFill>
                <a:latin typeface="Arial"/>
                <a:ea typeface="Arial"/>
                <a:cs typeface="Arial"/>
                <a:sym typeface="Arial"/>
              </a:defRPr>
            </a:pPr>
          </a:p>
          <a:p>
            <a:pPr algn="just">
              <a:buClr>
                <a:srgbClr val="578DBF"/>
              </a:buClr>
              <a:buSzPct val="100000"/>
              <a:buFont typeface="Arial"/>
              <a:buChar char="❖"/>
              <a:defRPr i="0" sz="1800">
                <a:solidFill>
                  <a:srgbClr val="FFFFFF"/>
                </a:solidFill>
                <a:latin typeface="Arial"/>
                <a:ea typeface="Arial"/>
                <a:cs typeface="Arial"/>
                <a:sym typeface="Arial"/>
              </a:defRPr>
            </a:pPr>
            <a:r>
              <a:t>               Absence of bleeding upon probing from the gingiva </a:t>
            </a:r>
          </a:p>
          <a:p>
            <a:pPr algn="just">
              <a:buClr>
                <a:srgbClr val="578DBF"/>
              </a:buClr>
              <a:buSzPct val="100000"/>
              <a:buFont typeface="Arial"/>
              <a:buChar char="❖"/>
              <a:defRPr i="0" sz="1800">
                <a:solidFill>
                  <a:srgbClr val="FFFFFF"/>
                </a:solidFill>
                <a:latin typeface="Arial"/>
                <a:ea typeface="Arial"/>
                <a:cs typeface="Arial"/>
                <a:sym typeface="Arial"/>
              </a:defRPr>
            </a:pPr>
            <a:r>
              <a:t>               The depth of the sulcus is less than 3 mm</a:t>
            </a:r>
          </a:p>
          <a:p>
            <a:pPr algn="just">
              <a:buClr>
                <a:srgbClr val="578DBF"/>
              </a:buClr>
              <a:buSzPct val="100000"/>
              <a:buFont typeface="Arial"/>
              <a:buChar char="❖"/>
              <a:defRPr i="0" sz="1800">
                <a:solidFill>
                  <a:srgbClr val="FFFFFF"/>
                </a:solidFill>
                <a:latin typeface="Arial"/>
                <a:ea typeface="Arial"/>
                <a:cs typeface="Arial"/>
                <a:sym typeface="Arial"/>
              </a:defRPr>
            </a:pPr>
            <a:r>
              <a:t>               Presence of adequate keratinized gingiva .</a:t>
            </a:r>
          </a:p>
        </p:txBody>
      </p:sp>
    </p:spTree>
  </p:cSld>
  <p:clrMapOvr>
    <a:masterClrMapping/>
  </p:clrMapOvr>
  <p:transition xmlns:p14="http://schemas.microsoft.com/office/powerpoint/2010/main" spd="med" advClick="1"/>
</p:sld>
</file>

<file path=ppt/slides/slide3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49" name="TECHNIQUE"/>
          <p:cNvSpPr txBox="1"/>
          <p:nvPr>
            <p:ph type="title" idx="4294967295"/>
          </p:nvPr>
        </p:nvSpPr>
        <p:spPr>
          <a:xfrm>
            <a:off x="381000" y="228600"/>
            <a:ext cx="8229600" cy="228600"/>
          </a:xfrm>
          <a:prstGeom prst="rect">
            <a:avLst/>
          </a:prstGeom>
        </p:spPr>
        <p:txBody>
          <a:bodyPr/>
          <a:lstStyle/>
          <a:p>
            <a:pPr defTabSz="270662">
              <a:defRPr sz="1036">
                <a:solidFill>
                  <a:schemeClr val="accent2"/>
                </a:solidFill>
                <a:effectLst>
                  <a:outerShdw sx="100000" sy="100000" kx="0" ky="0" algn="b" rotWithShape="0" blurRad="0" dist="7518" dir="2700000">
                    <a:srgbClr val="000000"/>
                  </a:outerShdw>
                </a:effectLst>
              </a:defRPr>
            </a:pPr>
            <a:r>
              <a:t>     </a:t>
            </a:r>
            <a:r>
              <a:rPr b="1"/>
              <a:t>TECHNIQUE</a:t>
            </a:r>
          </a:p>
        </p:txBody>
      </p:sp>
      <p:sp>
        <p:nvSpPr>
          <p:cNvPr id="250" name="Disadvantages…"/>
          <p:cNvSpPr txBox="1"/>
          <p:nvPr/>
        </p:nvSpPr>
        <p:spPr>
          <a:xfrm>
            <a:off x="0" y="4616451"/>
            <a:ext cx="8610600" cy="217423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algn="just">
              <a:defRPr i="0" sz="1800">
                <a:solidFill>
                  <a:srgbClr val="FFFFFF"/>
                </a:solidFill>
                <a:latin typeface="Tahoma"/>
                <a:ea typeface="Tahoma"/>
                <a:cs typeface="Tahoma"/>
                <a:sym typeface="Tahoma"/>
              </a:defRPr>
            </a:pPr>
            <a:r>
              <a:t>                                        </a:t>
            </a:r>
            <a:r>
              <a:rPr b="1" sz="2800"/>
              <a:t>Disadvantages</a:t>
            </a:r>
          </a:p>
          <a:p>
            <a:pPr algn="just">
              <a:buSzPct val="100000"/>
              <a:buFont typeface="Tahoma"/>
              <a:buChar char="❖"/>
              <a:defRPr b="1" i="0" sz="2800">
                <a:solidFill>
                  <a:srgbClr val="FFFFFF"/>
                </a:solidFill>
                <a:latin typeface="Tahoma"/>
                <a:ea typeface="Tahoma"/>
                <a:cs typeface="Tahoma"/>
                <a:sym typeface="Tahoma"/>
              </a:defRPr>
            </a:pPr>
          </a:p>
          <a:p>
            <a:pPr algn="just">
              <a:buClr>
                <a:srgbClr val="BF57BA"/>
              </a:buClr>
              <a:buSzPct val="100000"/>
              <a:buChar char="•"/>
              <a:defRPr i="0" sz="2000">
                <a:solidFill>
                  <a:srgbClr val="FFFFFF"/>
                </a:solidFill>
                <a:latin typeface="Tahoma"/>
                <a:ea typeface="Tahoma"/>
                <a:cs typeface="Tahoma"/>
                <a:sym typeface="Tahoma"/>
              </a:defRPr>
            </a:pPr>
            <a:r>
              <a:t>            Technique sensitive as the instrument offers poor tactile     sensation.</a:t>
            </a:r>
          </a:p>
          <a:p>
            <a:pPr algn="just">
              <a:buClr>
                <a:srgbClr val="BF57BA"/>
              </a:buClr>
              <a:buSzPct val="100000"/>
              <a:buChar char="•"/>
              <a:defRPr i="0" sz="2000">
                <a:solidFill>
                  <a:srgbClr val="FFFFFF"/>
                </a:solidFill>
                <a:latin typeface="Tahoma"/>
                <a:ea typeface="Tahoma"/>
                <a:cs typeface="Tahoma"/>
                <a:sym typeface="Tahoma"/>
              </a:defRPr>
            </a:pPr>
          </a:p>
          <a:p>
            <a:pPr algn="just">
              <a:buClr>
                <a:srgbClr val="BF57BA"/>
              </a:buClr>
              <a:buSzPct val="100000"/>
              <a:buChar char="•"/>
              <a:defRPr i="0" sz="2000">
                <a:solidFill>
                  <a:srgbClr val="FFFFFF"/>
                </a:solidFill>
                <a:latin typeface="Tahoma"/>
                <a:ea typeface="Tahoma"/>
                <a:cs typeface="Tahoma"/>
                <a:sym typeface="Tahoma"/>
              </a:defRPr>
            </a:pPr>
            <a:r>
              <a:t>            It can potentially damage the periodontium if used incorrectly.</a:t>
            </a:r>
          </a:p>
        </p:txBody>
      </p:sp>
      <p:pic>
        <p:nvPicPr>
          <p:cNvPr id="251" name="IMG_0749" descr="IMG_0749"/>
          <p:cNvPicPr>
            <a:picLocks noChangeAspect="1"/>
          </p:cNvPicPr>
          <p:nvPr/>
        </p:nvPicPr>
        <p:blipFill>
          <a:blip r:embed="rId2">
            <a:extLst/>
          </a:blip>
          <a:stretch>
            <a:fillRect/>
          </a:stretch>
        </p:blipFill>
        <p:spPr>
          <a:xfrm>
            <a:off x="6172200" y="838200"/>
            <a:ext cx="2438400" cy="2209800"/>
          </a:xfrm>
          <a:prstGeom prst="rect">
            <a:avLst/>
          </a:prstGeom>
          <a:ln>
            <a:solidFill>
              <a:srgbClr val="000000"/>
            </a:solidFill>
          </a:ln>
        </p:spPr>
      </p:pic>
      <p:pic>
        <p:nvPicPr>
          <p:cNvPr id="252" name="IMG_0773" descr="IMG_0773"/>
          <p:cNvPicPr>
            <a:picLocks noChangeAspect="1"/>
          </p:cNvPicPr>
          <p:nvPr/>
        </p:nvPicPr>
        <p:blipFill>
          <a:blip r:embed="rId3">
            <a:extLst/>
          </a:blip>
          <a:stretch>
            <a:fillRect/>
          </a:stretch>
        </p:blipFill>
        <p:spPr>
          <a:xfrm>
            <a:off x="762000" y="762000"/>
            <a:ext cx="2438400" cy="2286000"/>
          </a:xfrm>
          <a:prstGeom prst="rect">
            <a:avLst/>
          </a:prstGeom>
          <a:ln>
            <a:solidFill>
              <a:srgbClr val="000000"/>
            </a:solidFill>
          </a:ln>
        </p:spPr>
      </p:pic>
      <p:sp>
        <p:nvSpPr>
          <p:cNvPr id="253" name="Prior to rotary curettage ,a shoulder finish line is formed at the level of the gingival crest ."/>
          <p:cNvSpPr txBox="1"/>
          <p:nvPr/>
        </p:nvSpPr>
        <p:spPr>
          <a:xfrm>
            <a:off x="457200" y="3352800"/>
            <a:ext cx="3140075" cy="1264229"/>
          </a:xfrm>
          <a:prstGeom prst="rect">
            <a:avLst/>
          </a:prstGeom>
          <a:ln w="12700">
            <a:solidFill>
              <a:srgbClr val="FFFF66"/>
            </a:solidFill>
          </a:ln>
          <a:extLst>
            <a:ext uri="{C572A759-6A51-4108-AA02-DFA0A04FC94B}">
              <ma14:wrappingTextBoxFlag xmlns:ma14="http://schemas.microsoft.com/office/mac/drawingml/2011/main" val="1"/>
            </a:ext>
          </a:extLst>
        </p:spPr>
        <p:txBody>
          <a:bodyPr lIns="45718" tIns="45718" rIns="45718" bIns="45718">
            <a:spAutoFit/>
          </a:bodyPr>
          <a:lstStyle>
            <a:lvl1pPr algn="just">
              <a:defRPr i="0" sz="2000">
                <a:solidFill>
                  <a:srgbClr val="FFFFFF"/>
                </a:solidFill>
                <a:latin typeface="Arial"/>
                <a:ea typeface="Arial"/>
                <a:cs typeface="Arial"/>
                <a:sym typeface="Arial"/>
              </a:defRPr>
            </a:lvl1pPr>
          </a:lstStyle>
          <a:p>
            <a:pPr/>
            <a:r>
              <a:t>Prior to rotary curettage ,a shoulder finish line is formed at the level of the gingival crest .</a:t>
            </a:r>
          </a:p>
        </p:txBody>
      </p:sp>
      <p:sp>
        <p:nvSpPr>
          <p:cNvPr id="254" name="A torpedo diamond point simultaneously forms a chamfer finish line and removes the epithelial lining of the sulcus."/>
          <p:cNvSpPr txBox="1"/>
          <p:nvPr/>
        </p:nvSpPr>
        <p:spPr>
          <a:xfrm>
            <a:off x="5791200" y="3352800"/>
            <a:ext cx="3124200" cy="1556329"/>
          </a:xfrm>
          <a:prstGeom prst="rect">
            <a:avLst/>
          </a:prstGeom>
          <a:ln w="12700">
            <a:solidFill>
              <a:srgbClr val="FFFF66"/>
            </a:solidFill>
          </a:ln>
          <a:extLst>
            <a:ext uri="{C572A759-6A51-4108-AA02-DFA0A04FC94B}">
              <ma14:wrappingTextBoxFlag xmlns:ma14="http://schemas.microsoft.com/office/mac/drawingml/2011/main" val="1"/>
            </a:ext>
          </a:extLst>
        </p:spPr>
        <p:txBody>
          <a:bodyPr lIns="45718" tIns="45718" rIns="45718" bIns="45718">
            <a:spAutoFit/>
          </a:bodyPr>
          <a:lstStyle>
            <a:lvl1pPr algn="just">
              <a:spcBef>
                <a:spcPts val="1200"/>
              </a:spcBef>
              <a:defRPr i="0" sz="2000">
                <a:solidFill>
                  <a:srgbClr val="FFFFFF"/>
                </a:solidFill>
                <a:latin typeface="Arial"/>
                <a:ea typeface="Arial"/>
                <a:cs typeface="Arial"/>
                <a:sym typeface="Arial"/>
              </a:defRPr>
            </a:lvl1pPr>
          </a:lstStyle>
          <a:p>
            <a:pPr/>
            <a:r>
              <a:t>A torpedo diamond point simultaneously forms a chamfer finish line and removes the epithelial lining of the sulcus.</a:t>
            </a:r>
          </a:p>
        </p:txBody>
      </p:sp>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92" name="INTRODUCTION"/>
          <p:cNvSpPr txBox="1"/>
          <p:nvPr>
            <p:ph type="title" idx="4294967295"/>
          </p:nvPr>
        </p:nvSpPr>
        <p:spPr>
          <a:xfrm>
            <a:off x="1981200" y="76200"/>
            <a:ext cx="5943600" cy="838200"/>
          </a:xfrm>
          <a:prstGeom prst="rect">
            <a:avLst/>
          </a:prstGeom>
          <a:solidFill>
            <a:schemeClr val="accent2"/>
          </a:solidFill>
          <a:ln w="9525">
            <a:solidFill>
              <a:srgbClr val="FFFF66"/>
            </a:solidFill>
            <a:round/>
          </a:ln>
        </p:spPr>
        <p:txBody>
          <a:bodyPr/>
          <a:lstStyle>
            <a:lvl1pPr>
              <a:defRPr>
                <a:effectLst>
                  <a:outerShdw sx="100000" sy="100000" kx="0" ky="0" algn="b" rotWithShape="0" blurRad="12700" dist="25400" dir="2700000">
                    <a:srgbClr val="000000"/>
                  </a:outerShdw>
                </a:effectLst>
              </a:defRPr>
            </a:lvl1pPr>
          </a:lstStyle>
          <a:p>
            <a:pPr/>
            <a:r>
              <a:t>INTRODUCTION </a:t>
            </a:r>
          </a:p>
        </p:txBody>
      </p:sp>
      <p:sp>
        <p:nvSpPr>
          <p:cNvPr id="93" name="Restorative procedures in the mouth cannot be executed efficiently unless the moisture is controlled . moisture control includes the exclusion of sulcular fluid ,saliva and gingival bleeding from the operating field. It also refers to preventing the aspi"/>
          <p:cNvSpPr txBox="1"/>
          <p:nvPr>
            <p:ph type="body" idx="4294967295"/>
          </p:nvPr>
        </p:nvSpPr>
        <p:spPr>
          <a:xfrm>
            <a:off x="-2" y="914399"/>
            <a:ext cx="9144004" cy="5694365"/>
          </a:xfrm>
          <a:prstGeom prst="rect">
            <a:avLst/>
          </a:prstGeom>
        </p:spPr>
        <p:txBody>
          <a:bodyPr/>
          <a:lstStyle/>
          <a:p>
            <a:pPr algn="just">
              <a:buBlip>
                <a:blip r:embed="rId2"/>
              </a:buBlip>
              <a:defRPr>
                <a:effectLst>
                  <a:outerShdw sx="100000" sy="100000" kx="0" ky="0" algn="b" rotWithShape="0" blurRad="12700" dist="25400" dir="2700000">
                    <a:srgbClr val="000000"/>
                  </a:outerShdw>
                </a:effectLst>
              </a:defRPr>
            </a:pPr>
            <a:r>
              <a:t>    </a:t>
            </a:r>
            <a:r>
              <a:rPr sz="2800">
                <a:latin typeface="Times New Roman"/>
                <a:ea typeface="Times New Roman"/>
                <a:cs typeface="Times New Roman"/>
                <a:sym typeface="Times New Roman"/>
              </a:rPr>
              <a:t>Restorative procedures in the mouth cannot be executed efficiently unless the moisture is controlled . moisture control includes the exclusion of sulcular fluid ,saliva and gingival bleeding from the operating field. It also refers to preventing the aspiration or swallowing of fluid sprayed from the handpiece and restorative debris . primary objectives of moisture control are isolation ,retraction and accessibility.</a:t>
            </a:r>
          </a:p>
          <a:p>
            <a:pPr algn="just">
              <a:buBlip>
                <a:blip r:embed="rId2"/>
              </a:buBlip>
              <a:defRPr sz="2800">
                <a:latin typeface="Times New Roman"/>
                <a:ea typeface="Times New Roman"/>
                <a:cs typeface="Times New Roman"/>
                <a:sym typeface="Times New Roman"/>
              </a:defRPr>
            </a:pPr>
          </a:p>
          <a:p>
            <a:pPr algn="just">
              <a:spcBef>
                <a:spcPts val="600"/>
              </a:spcBef>
              <a:buBlip>
                <a:blip r:embed="rId2"/>
              </a:buBlip>
              <a:defRPr sz="2800">
                <a:latin typeface="Times New Roman"/>
                <a:ea typeface="Times New Roman"/>
                <a:cs typeface="Times New Roman"/>
                <a:sym typeface="Times New Roman"/>
              </a:defRPr>
            </a:pPr>
            <a:r>
              <a:t>   The gingiva must be displaced to make a complete impression and some time even to permit completion of the preparation and cementation of the restoration.</a:t>
            </a:r>
          </a:p>
        </p:txBody>
      </p:sp>
    </p:spTree>
  </p:cSld>
  <p:clrMapOvr>
    <a:masterClrMapping/>
  </p:clrMapOvr>
  <p:transition xmlns:p14="http://schemas.microsoft.com/office/powerpoint/2010/main" spd="med" advClick="1"/>
</p:sld>
</file>

<file path=ppt/slides/slide4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56" name="ELECTROSURGICAL RETRACTION"/>
          <p:cNvSpPr txBox="1"/>
          <p:nvPr>
            <p:ph type="title" idx="4294967295"/>
          </p:nvPr>
        </p:nvSpPr>
        <p:spPr>
          <a:xfrm>
            <a:off x="-2" y="76198"/>
            <a:ext cx="9144004" cy="1143004"/>
          </a:xfrm>
          <a:prstGeom prst="rect">
            <a:avLst/>
          </a:prstGeom>
          <a:solidFill>
            <a:schemeClr val="accent2"/>
          </a:solidFill>
          <a:ln w="9525">
            <a:solidFill>
              <a:srgbClr val="FFFF66"/>
            </a:solidFill>
            <a:round/>
          </a:ln>
        </p:spPr>
        <p:txBody>
          <a:bodyPr/>
          <a:lstStyle/>
          <a:p>
            <a:pPr>
              <a:defRPr sz="4000"/>
            </a:pPr>
            <a:r>
              <a:t>ELECTROSURGICAL RETRACTION</a:t>
            </a:r>
            <a:r>
              <a:rPr>
                <a:effectLst>
                  <a:outerShdw sx="100000" sy="100000" kx="0" ky="0" algn="b" rotWithShape="0" blurRad="12700" dist="25400" dir="2700000">
                    <a:srgbClr val="000000"/>
                  </a:outerShdw>
                </a:effectLst>
              </a:rPr>
              <a:t> </a:t>
            </a:r>
          </a:p>
        </p:txBody>
      </p:sp>
      <p:sp>
        <p:nvSpPr>
          <p:cNvPr id="257" name="Often “electrocautery” is used to describe electrosurgery. This is incorrect. Electrocautery refers to direct current (electrons flowing in one direction) whereas electrosurgery uses alternating current. During electrocautery, current does not enter the "/>
          <p:cNvSpPr txBox="1"/>
          <p:nvPr/>
        </p:nvSpPr>
        <p:spPr>
          <a:xfrm>
            <a:off x="-2" y="2352675"/>
            <a:ext cx="9144004" cy="305409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algn="just">
              <a:defRPr i="0" sz="2200">
                <a:solidFill>
                  <a:srgbClr val="FFFFFF"/>
                </a:solidFill>
                <a:latin typeface="Arial"/>
                <a:ea typeface="Arial"/>
                <a:cs typeface="Arial"/>
                <a:sym typeface="Arial"/>
              </a:defRPr>
            </a:pPr>
            <a:r>
              <a:t>Often “electrocautery” is used to describe electrosurgery. This is incorrect. Electrocautery refers to direct current (electrons flowing in one direction) whereas electrosurgery uses alternating current. During electrocautery, current does not enter the patient’s body. Only the heated wire comes in contact with tissue. In electrosurgery, the patient is included in the circuit and current enters the patient’s body. In electrosurgery cutting electrode remains cold whereas in electrocautery a hot electrode is applied to the tissue .</a:t>
            </a:r>
          </a:p>
          <a:p>
            <a:pPr algn="just">
              <a:defRPr i="0" sz="2200">
                <a:solidFill>
                  <a:srgbClr val="FFFFFF"/>
                </a:solidFill>
                <a:latin typeface="Arial"/>
                <a:ea typeface="Arial"/>
                <a:cs typeface="Arial"/>
                <a:sym typeface="Arial"/>
              </a:defRPr>
            </a:pPr>
            <a:r>
              <a:t>                                        </a:t>
            </a:r>
          </a:p>
        </p:txBody>
      </p:sp>
      <p:pic>
        <p:nvPicPr>
          <p:cNvPr id="258" name="current" descr="current"/>
          <p:cNvPicPr>
            <a:picLocks noChangeAspect="1"/>
          </p:cNvPicPr>
          <p:nvPr/>
        </p:nvPicPr>
        <p:blipFill>
          <a:blip r:embed="rId2">
            <a:extLst/>
          </a:blip>
          <a:stretch>
            <a:fillRect/>
          </a:stretch>
        </p:blipFill>
        <p:spPr>
          <a:xfrm>
            <a:off x="5181600" y="4800600"/>
            <a:ext cx="3276600" cy="1905000"/>
          </a:xfrm>
          <a:prstGeom prst="rect">
            <a:avLst/>
          </a:prstGeom>
          <a:ln w="12700">
            <a:miter lim="400000"/>
          </a:ln>
        </p:spPr>
      </p:pic>
      <p:sp>
        <p:nvSpPr>
          <p:cNvPr id="259" name="ELECTROCAUTERY Vs ELECTROSURGERY"/>
          <p:cNvSpPr txBox="1"/>
          <p:nvPr/>
        </p:nvSpPr>
        <p:spPr>
          <a:xfrm>
            <a:off x="1508125" y="1487487"/>
            <a:ext cx="4867792" cy="350661"/>
          </a:xfrm>
          <a:prstGeom prst="rect">
            <a:avLst/>
          </a:prstGeom>
          <a:ln w="12700">
            <a:miter lim="400000"/>
          </a:ln>
          <a:extLst>
            <a:ext uri="{C572A759-6A51-4108-AA02-DFA0A04FC94B}">
              <ma14:wrappingTextBoxFlag xmlns:ma14="http://schemas.microsoft.com/office/mac/drawingml/2011/main" val="1"/>
            </a:ext>
          </a:extLst>
        </p:spPr>
        <p:txBody>
          <a:bodyPr wrap="none" lIns="45718" tIns="45718" rIns="45718" bIns="45718">
            <a:spAutoFit/>
          </a:bodyPr>
          <a:lstStyle>
            <a:lvl1pPr>
              <a:defRPr i="0" sz="1800">
                <a:solidFill>
                  <a:srgbClr val="FFFFFF"/>
                </a:solidFill>
                <a:latin typeface="Arial"/>
                <a:ea typeface="Arial"/>
                <a:cs typeface="Arial"/>
                <a:sym typeface="Arial"/>
              </a:defRPr>
            </a:lvl1pPr>
          </a:lstStyle>
          <a:p>
            <a:pPr/>
            <a:r>
              <a:t>ELECTROCAUTERY Vs ELECTROSURGERY</a:t>
            </a:r>
          </a:p>
        </p:txBody>
      </p:sp>
    </p:spTree>
  </p:cSld>
  <p:clrMapOvr>
    <a:masterClrMapping/>
  </p:clrMapOvr>
  <p:transition xmlns:p14="http://schemas.microsoft.com/office/powerpoint/2010/main" spd="med" advClick="1"/>
</p:sld>
</file>

<file path=ppt/slides/slide4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61" name="Electrosurgery  denotes surgical reduction of sulcular epithelium using an electrode to produce gingival retraction .It has been recommended for enlargement of the gingival sulcus and  removal of irritated tissue that has proliferated over preparation fi"/>
          <p:cNvSpPr txBox="1"/>
          <p:nvPr/>
        </p:nvSpPr>
        <p:spPr>
          <a:xfrm>
            <a:off x="381000" y="304800"/>
            <a:ext cx="8382000" cy="5955795"/>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algn="just">
              <a:spcBef>
                <a:spcPts val="1300"/>
              </a:spcBef>
              <a:buClr>
                <a:srgbClr val="BF57BA"/>
              </a:buClr>
              <a:buSzPct val="100000"/>
              <a:buFont typeface="Arial"/>
              <a:buChar char="❖"/>
              <a:defRPr i="0" sz="2200">
                <a:solidFill>
                  <a:srgbClr val="FFFFFF"/>
                </a:solidFill>
                <a:latin typeface="Arial"/>
                <a:ea typeface="Arial"/>
                <a:cs typeface="Arial"/>
                <a:sym typeface="Arial"/>
              </a:defRPr>
            </a:pPr>
            <a:r>
              <a:t>        Electrosurgery  denotes surgical reduction of sulcular epithelium using an electrode to produce gingival retraction .It has been recommended for enlargement of the gingival sulcus and  removal of irritated tissue that has proliferated over preparation finish line .</a:t>
            </a:r>
          </a:p>
          <a:p>
            <a:pPr algn="just">
              <a:spcBef>
                <a:spcPts val="1300"/>
              </a:spcBef>
              <a:buClr>
                <a:srgbClr val="BF57BA"/>
              </a:buClr>
              <a:buSzPct val="100000"/>
              <a:buFont typeface="Arial"/>
              <a:buChar char="❖"/>
              <a:defRPr i="0" sz="2200">
                <a:solidFill>
                  <a:srgbClr val="FFFFFF"/>
                </a:solidFill>
                <a:latin typeface="Arial"/>
                <a:ea typeface="Arial"/>
                <a:cs typeface="Arial"/>
                <a:sym typeface="Arial"/>
              </a:defRPr>
            </a:pPr>
            <a:r>
              <a:t>        Electrosurgery unit is  a high frequency oscillator or radio transmitter that uses either a vacuum tube or a transistor to deliver a high frequency electrical current of at least 1.0 MHZ (one million cycles per second )  . the procedure is also called as surgical diathermy .</a:t>
            </a:r>
          </a:p>
          <a:p>
            <a:pPr algn="just">
              <a:spcBef>
                <a:spcPts val="1300"/>
              </a:spcBef>
              <a:buClr>
                <a:srgbClr val="BF57BA"/>
              </a:buClr>
              <a:buSzPct val="100000"/>
              <a:buFont typeface="Arial"/>
              <a:buChar char="❖"/>
              <a:defRPr i="0" sz="2200">
                <a:solidFill>
                  <a:srgbClr val="FFFFFF"/>
                </a:solidFill>
                <a:latin typeface="Arial"/>
                <a:ea typeface="Arial"/>
                <a:cs typeface="Arial"/>
                <a:sym typeface="Arial"/>
              </a:defRPr>
            </a:pPr>
            <a:r>
              <a:t>         Electrosurgery cannot stop bleeding once it starts , if hemorrhage occurs ,it first must be controlled with pressure and / or chemicals , and then vessels can be sealed with a coagulating ball electrode .</a:t>
            </a:r>
          </a:p>
          <a:p>
            <a:pPr algn="just">
              <a:spcBef>
                <a:spcPts val="1300"/>
              </a:spcBef>
              <a:buClr>
                <a:srgbClr val="BF57BA"/>
              </a:buClr>
              <a:buSzPct val="100000"/>
              <a:buFont typeface="Arial"/>
              <a:buChar char="❖"/>
              <a:defRPr i="0" sz="2200">
                <a:solidFill>
                  <a:srgbClr val="FFFFFF"/>
                </a:solidFill>
                <a:latin typeface="Arial"/>
                <a:ea typeface="Arial"/>
                <a:cs typeface="Arial"/>
                <a:sym typeface="Arial"/>
              </a:defRPr>
            </a:pPr>
            <a:r>
              <a:t>         Credit for being the direct progenitor of electrosurgery is generally given to D</a:t>
            </a:r>
            <a:r>
              <a:rPr baseline="66000"/>
              <a:t>,</a:t>
            </a:r>
            <a:r>
              <a:t> ARSONVAL (1981)</a:t>
            </a:r>
          </a:p>
        </p:txBody>
      </p:sp>
    </p:spTree>
  </p:cSld>
  <p:clrMapOvr>
    <a:masterClrMapping/>
  </p:clrMapOvr>
  <p:transition xmlns:p14="http://schemas.microsoft.com/office/powerpoint/2010/main" spd="med" advClick="1"/>
</p:sld>
</file>

<file path=ppt/slides/slide4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63" name="Contraindication…"/>
          <p:cNvSpPr txBox="1"/>
          <p:nvPr/>
        </p:nvSpPr>
        <p:spPr>
          <a:xfrm>
            <a:off x="76200" y="76201"/>
            <a:ext cx="8778875" cy="4655960"/>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a:defRPr b="1" i="0" sz="2800">
                <a:solidFill>
                  <a:srgbClr val="FFFFFF"/>
                </a:solidFill>
                <a:latin typeface="Arial"/>
                <a:ea typeface="Arial"/>
                <a:cs typeface="Arial"/>
                <a:sym typeface="Arial"/>
              </a:defRPr>
            </a:pPr>
            <a:r>
              <a:t>  Contraindication</a:t>
            </a:r>
          </a:p>
          <a:p>
            <a:pPr>
              <a:defRPr b="1" i="0" sz="2800">
                <a:solidFill>
                  <a:srgbClr val="FFFFFF"/>
                </a:solidFill>
                <a:latin typeface="Arial"/>
                <a:ea typeface="Arial"/>
                <a:cs typeface="Arial"/>
                <a:sym typeface="Arial"/>
              </a:defRPr>
            </a:pPr>
          </a:p>
          <a:p>
            <a:pPr algn="just">
              <a:buClr>
                <a:srgbClr val="BF57BA"/>
              </a:buClr>
              <a:buSzPct val="100000"/>
              <a:buFont typeface="Arial"/>
              <a:buChar char="❖"/>
              <a:defRPr i="0" sz="1900">
                <a:solidFill>
                  <a:srgbClr val="FFFFFF"/>
                </a:solidFill>
                <a:latin typeface="Arial"/>
                <a:ea typeface="Arial"/>
                <a:cs typeface="Arial"/>
                <a:sym typeface="Arial"/>
              </a:defRPr>
            </a:pPr>
            <a:r>
              <a:t>             </a:t>
            </a:r>
            <a:r>
              <a:rPr sz="1800"/>
              <a:t>Patient with cardiac pacemakers because external electromagnetic interference hinders the pacemakers function .</a:t>
            </a:r>
          </a:p>
          <a:p>
            <a:pPr algn="just">
              <a:buClr>
                <a:srgbClr val="BF57BA"/>
              </a:buClr>
              <a:buSzPct val="100000"/>
              <a:buFont typeface="Arial"/>
              <a:buChar char="❖"/>
              <a:defRPr i="0" sz="1800">
                <a:solidFill>
                  <a:srgbClr val="FFFFFF"/>
                </a:solidFill>
                <a:latin typeface="Arial"/>
                <a:ea typeface="Arial"/>
                <a:cs typeface="Arial"/>
                <a:sym typeface="Arial"/>
              </a:defRPr>
            </a:pPr>
          </a:p>
          <a:p>
            <a:pPr algn="just">
              <a:buClr>
                <a:srgbClr val="BF57BA"/>
              </a:buClr>
              <a:buSzPct val="100000"/>
              <a:buFont typeface="Arial"/>
              <a:buChar char="❖"/>
              <a:defRPr i="0" sz="1800">
                <a:solidFill>
                  <a:srgbClr val="FFFFFF"/>
                </a:solidFill>
                <a:latin typeface="Arial"/>
                <a:ea typeface="Arial"/>
                <a:cs typeface="Arial"/>
                <a:sym typeface="Arial"/>
              </a:defRPr>
            </a:pPr>
            <a:r>
              <a:t>             The use of topical anesthetics such as ethyl chloride and other inflammable aerosols should be avoided when electrosurgery is to be used .</a:t>
            </a:r>
          </a:p>
          <a:p>
            <a:pPr algn="just">
              <a:buClr>
                <a:srgbClr val="BF57BA"/>
              </a:buClr>
              <a:buSzPct val="100000"/>
              <a:buFont typeface="Arial"/>
              <a:buChar char="❖"/>
              <a:defRPr i="0" sz="1800">
                <a:solidFill>
                  <a:srgbClr val="FFFFFF"/>
                </a:solidFill>
                <a:latin typeface="Arial"/>
                <a:ea typeface="Arial"/>
                <a:cs typeface="Arial"/>
                <a:sym typeface="Arial"/>
              </a:defRPr>
            </a:pPr>
          </a:p>
          <a:p>
            <a:pPr>
              <a:defRPr i="0" sz="1800">
                <a:solidFill>
                  <a:srgbClr val="FFFFFF"/>
                </a:solidFill>
                <a:latin typeface="Arial"/>
                <a:ea typeface="Arial"/>
                <a:cs typeface="Arial"/>
                <a:sym typeface="Arial"/>
              </a:defRPr>
            </a:pPr>
          </a:p>
          <a:p>
            <a:pPr>
              <a:defRPr i="0" sz="1900">
                <a:solidFill>
                  <a:srgbClr val="FFFFFF"/>
                </a:solidFill>
                <a:latin typeface="Tahoma"/>
                <a:ea typeface="Tahoma"/>
                <a:cs typeface="Tahoma"/>
                <a:sym typeface="Tahoma"/>
              </a:defRPr>
            </a:pPr>
            <a:r>
              <a:t>    </a:t>
            </a:r>
            <a:r>
              <a:rPr b="1" sz="2800">
                <a:latin typeface="Arial"/>
                <a:ea typeface="Arial"/>
                <a:cs typeface="Arial"/>
                <a:sym typeface="Arial"/>
              </a:rPr>
              <a:t>Advantages </a:t>
            </a:r>
          </a:p>
          <a:p>
            <a:pPr>
              <a:defRPr b="1" i="0" sz="2800">
                <a:solidFill>
                  <a:srgbClr val="FFFFFF"/>
                </a:solidFill>
                <a:latin typeface="Arial"/>
                <a:ea typeface="Arial"/>
                <a:cs typeface="Arial"/>
                <a:sym typeface="Arial"/>
              </a:defRPr>
            </a:pPr>
          </a:p>
          <a:p>
            <a:pPr>
              <a:buClr>
                <a:srgbClr val="BF57BA"/>
              </a:buClr>
              <a:buSzPct val="100000"/>
              <a:buFont typeface="Arial"/>
              <a:buChar char="❖"/>
              <a:defRPr i="0" sz="1800">
                <a:solidFill>
                  <a:srgbClr val="FFFFFF"/>
                </a:solidFill>
                <a:latin typeface="Arial"/>
                <a:ea typeface="Arial"/>
                <a:cs typeface="Arial"/>
                <a:sym typeface="Arial"/>
              </a:defRPr>
            </a:pPr>
            <a:r>
              <a:t>       Sophisticated technique</a:t>
            </a:r>
          </a:p>
          <a:p>
            <a:pPr>
              <a:buClr>
                <a:srgbClr val="BF57BA"/>
              </a:buClr>
              <a:buSzPct val="100000"/>
              <a:buFont typeface="Arial"/>
              <a:buChar char="❖"/>
              <a:defRPr i="0" sz="1800">
                <a:solidFill>
                  <a:srgbClr val="FFFFFF"/>
                </a:solidFill>
                <a:latin typeface="Arial"/>
                <a:ea typeface="Arial"/>
                <a:cs typeface="Arial"/>
                <a:sym typeface="Arial"/>
              </a:defRPr>
            </a:pPr>
            <a:r>
              <a:t>       Can be done in case with gingival inflammation</a:t>
            </a:r>
          </a:p>
          <a:p>
            <a:pPr>
              <a:buClr>
                <a:srgbClr val="BF57BA"/>
              </a:buClr>
              <a:buSzPct val="100000"/>
              <a:buFont typeface="Arial"/>
              <a:buChar char="❖"/>
              <a:defRPr i="0" sz="1800">
                <a:solidFill>
                  <a:srgbClr val="FFFFFF"/>
                </a:solidFill>
                <a:latin typeface="Arial"/>
                <a:ea typeface="Arial"/>
                <a:cs typeface="Arial"/>
                <a:sym typeface="Arial"/>
              </a:defRPr>
            </a:pPr>
            <a:r>
              <a:t>       Produce little to no bleeding .</a:t>
            </a:r>
          </a:p>
          <a:p>
            <a:pPr>
              <a:buClr>
                <a:srgbClr val="BF57BA"/>
              </a:buClr>
              <a:buSzPct val="100000"/>
              <a:buFont typeface="Arial"/>
              <a:buChar char="❖"/>
              <a:defRPr i="0" sz="1800">
                <a:solidFill>
                  <a:srgbClr val="FFFFFF"/>
                </a:solidFill>
                <a:latin typeface="Arial"/>
                <a:ea typeface="Arial"/>
                <a:cs typeface="Arial"/>
                <a:sym typeface="Arial"/>
              </a:defRPr>
            </a:pPr>
            <a:r>
              <a:t>       Quick procedure</a:t>
            </a:r>
          </a:p>
        </p:txBody>
      </p:sp>
    </p:spTree>
  </p:cSld>
  <p:clrMapOvr>
    <a:masterClrMapping/>
  </p:clrMapOvr>
  <p:transition xmlns:p14="http://schemas.microsoft.com/office/powerpoint/2010/main" spd="med" advClick="1"/>
</p:sld>
</file>

<file path=ppt/slides/slide4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65" name="Disadvantage…"/>
          <p:cNvSpPr txBox="1"/>
          <p:nvPr/>
        </p:nvSpPr>
        <p:spPr>
          <a:xfrm>
            <a:off x="-2" y="-74612"/>
            <a:ext cx="9144004" cy="6508913"/>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marL="342900" indent="-342900" algn="just">
              <a:defRPr b="1" i="0" sz="2800">
                <a:solidFill>
                  <a:srgbClr val="FFFFFF"/>
                </a:solidFill>
                <a:latin typeface="Arial"/>
                <a:ea typeface="Arial"/>
                <a:cs typeface="Arial"/>
                <a:sym typeface="Arial"/>
              </a:defRPr>
            </a:pPr>
            <a:r>
              <a:t>   Disadvantage</a:t>
            </a:r>
          </a:p>
          <a:p>
            <a:pPr marL="342900" indent="-342900" algn="just">
              <a:defRPr b="1" i="0" sz="2800">
                <a:solidFill>
                  <a:srgbClr val="FFFFFF"/>
                </a:solidFill>
                <a:latin typeface="Arial"/>
                <a:ea typeface="Arial"/>
                <a:cs typeface="Arial"/>
                <a:sym typeface="Arial"/>
              </a:defRPr>
            </a:pPr>
          </a:p>
          <a:p>
            <a:pPr marL="342900" indent="-342900" algn="just">
              <a:buClr>
                <a:srgbClr val="BF57BA"/>
              </a:buClr>
              <a:buSzPct val="100000"/>
              <a:buFont typeface="Arial"/>
              <a:buChar char="❖"/>
              <a:defRPr i="0" sz="2200">
                <a:solidFill>
                  <a:srgbClr val="FFFFFF"/>
                </a:solidFill>
                <a:latin typeface="Arial"/>
                <a:ea typeface="Arial"/>
                <a:cs typeface="Arial"/>
                <a:sym typeface="Arial"/>
              </a:defRPr>
            </a:pPr>
            <a:r>
              <a:t>      Very technique sensitive </a:t>
            </a:r>
          </a:p>
          <a:p>
            <a:pPr marL="342900" indent="-342900" algn="just">
              <a:buClr>
                <a:srgbClr val="BF57BA"/>
              </a:buClr>
              <a:buSzPct val="100000"/>
              <a:buFont typeface="Arial"/>
              <a:buChar char="❖"/>
              <a:defRPr i="0" sz="2200">
                <a:solidFill>
                  <a:srgbClr val="FFFFFF"/>
                </a:solidFill>
                <a:latin typeface="Arial"/>
                <a:ea typeface="Arial"/>
                <a:cs typeface="Arial"/>
                <a:sym typeface="Arial"/>
              </a:defRPr>
            </a:pPr>
            <a:r>
              <a:t>      Application of excessive pressure may produce severe tissue    damage </a:t>
            </a:r>
          </a:p>
          <a:p>
            <a:pPr marL="342900" indent="-342900" algn="just">
              <a:buClr>
                <a:srgbClr val="BF57BA"/>
              </a:buClr>
              <a:buSzPct val="100000"/>
              <a:buFont typeface="Arial"/>
              <a:buChar char="❖"/>
              <a:defRPr i="0" sz="2200">
                <a:solidFill>
                  <a:srgbClr val="FFFFFF"/>
                </a:solidFill>
                <a:latin typeface="Arial"/>
                <a:ea typeface="Arial"/>
                <a:cs typeface="Arial"/>
                <a:sym typeface="Arial"/>
              </a:defRPr>
            </a:pPr>
            <a:r>
              <a:t>     Difficult to control lateral dissipation of heat </a:t>
            </a:r>
          </a:p>
          <a:p>
            <a:pPr marL="342900" indent="-342900" algn="just">
              <a:buClr>
                <a:srgbClr val="BF57BA"/>
              </a:buClr>
              <a:buSzPct val="100000"/>
              <a:buFont typeface="Arial"/>
              <a:buChar char="❖"/>
              <a:defRPr i="0" sz="2200">
                <a:solidFill>
                  <a:srgbClr val="FFFFFF"/>
                </a:solidFill>
                <a:latin typeface="Arial"/>
                <a:ea typeface="Arial"/>
                <a:cs typeface="Arial"/>
                <a:sym typeface="Arial"/>
              </a:defRPr>
            </a:pPr>
            <a:r>
              <a:t>     The operatory area should be very moist during the procedure . this leads to compromised access and visibility .</a:t>
            </a:r>
          </a:p>
          <a:p>
            <a:pPr marL="342900" indent="-342900" algn="just">
              <a:buClr>
                <a:srgbClr val="BF57BA"/>
              </a:buClr>
              <a:buSzPct val="100000"/>
              <a:buFont typeface="Arial"/>
              <a:buChar char="❖"/>
              <a:defRPr i="0" sz="2200">
                <a:solidFill>
                  <a:srgbClr val="FFFFFF"/>
                </a:solidFill>
                <a:latin typeface="Arial"/>
                <a:ea typeface="Arial"/>
                <a:cs typeface="Arial"/>
                <a:sym typeface="Arial"/>
              </a:defRPr>
            </a:pPr>
          </a:p>
          <a:p>
            <a:pPr marL="342900" indent="-342900" algn="just">
              <a:defRPr i="0" sz="2100">
                <a:solidFill>
                  <a:srgbClr val="FFFFFF"/>
                </a:solidFill>
                <a:latin typeface="Arial"/>
                <a:ea typeface="Arial"/>
                <a:cs typeface="Arial"/>
                <a:sym typeface="Arial"/>
              </a:defRPr>
            </a:pPr>
            <a:r>
              <a:t>  </a:t>
            </a:r>
            <a:r>
              <a:rPr sz="2800"/>
              <a:t>Mechanism</a:t>
            </a:r>
          </a:p>
          <a:p>
            <a:pPr marL="342900" indent="-342900" algn="just">
              <a:spcBef>
                <a:spcPts val="1200"/>
              </a:spcBef>
              <a:buSzPct val="100000"/>
              <a:buAutoNum type="alphaUcPeriod" startAt="1"/>
              <a:defRPr i="0" sz="2100">
                <a:solidFill>
                  <a:srgbClr val="FFFFFF"/>
                </a:solidFill>
                <a:latin typeface="Arial"/>
                <a:ea typeface="Arial"/>
                <a:cs typeface="Arial"/>
                <a:sym typeface="Arial"/>
              </a:defRPr>
            </a:pPr>
            <a:r>
              <a:t>Current flows from a small cutting electrode that produces a high current density and a rapid temperature rise at its point of contact with the tissue </a:t>
            </a:r>
          </a:p>
          <a:p>
            <a:pPr marL="342900" indent="-342900" algn="just">
              <a:spcBef>
                <a:spcPts val="1200"/>
              </a:spcBef>
              <a:buSzPct val="100000"/>
              <a:buAutoNum type="alphaUcPeriod" startAt="1"/>
              <a:defRPr i="0" sz="2100">
                <a:solidFill>
                  <a:srgbClr val="FFFFFF"/>
                </a:solidFill>
                <a:latin typeface="Arial"/>
                <a:ea typeface="Arial"/>
                <a:cs typeface="Arial"/>
                <a:sym typeface="Arial"/>
              </a:defRPr>
            </a:pPr>
            <a:r>
              <a:t>The cells directly adjacent to the electrode are destroyed by this temperature increases .</a:t>
            </a:r>
          </a:p>
          <a:p>
            <a:pPr marL="342900" indent="-342900" algn="just">
              <a:spcBef>
                <a:spcPts val="1200"/>
              </a:spcBef>
              <a:buSzPct val="100000"/>
              <a:buAutoNum type="alphaUcPeriod" startAt="1"/>
              <a:defRPr i="0" sz="2100">
                <a:solidFill>
                  <a:srgbClr val="FFFFFF"/>
                </a:solidFill>
                <a:latin typeface="Arial"/>
                <a:ea typeface="Arial"/>
                <a:cs typeface="Arial"/>
                <a:sym typeface="Arial"/>
              </a:defRPr>
            </a:pPr>
            <a:r>
              <a:t>The circuit is completed by contact between the patient and a ground electrode that will not generate heat in the tissue because its large surface area produces a low current density , even though the same amount of current passes through it .</a:t>
            </a:r>
          </a:p>
        </p:txBody>
      </p:sp>
    </p:spTree>
  </p:cSld>
  <p:clrMapOvr>
    <a:masterClrMapping/>
  </p:clrMapOvr>
  <p:transition xmlns:p14="http://schemas.microsoft.com/office/powerpoint/2010/main" spd="med" advClick="1"/>
</p:sld>
</file>

<file path=ppt/slides/slide4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67" name="Type of current used for electrosurgery…"/>
          <p:cNvSpPr txBox="1"/>
          <p:nvPr/>
        </p:nvSpPr>
        <p:spPr>
          <a:xfrm>
            <a:off x="0" y="-76199"/>
            <a:ext cx="7162800" cy="6889498"/>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a:defRPr i="0" sz="2800">
                <a:solidFill>
                  <a:srgbClr val="BF57BA"/>
                </a:solidFill>
                <a:latin typeface="Tahoma"/>
                <a:ea typeface="Tahoma"/>
                <a:cs typeface="Tahoma"/>
                <a:sym typeface="Tahoma"/>
              </a:defRPr>
            </a:pPr>
            <a:r>
              <a:t>       </a:t>
            </a:r>
            <a:r>
              <a:rPr>
                <a:solidFill>
                  <a:schemeClr val="accent2"/>
                </a:solidFill>
              </a:rPr>
              <a:t>Type of current used for electrosurgery</a:t>
            </a:r>
          </a:p>
          <a:p>
            <a:pPr>
              <a:defRPr i="0" sz="2800">
                <a:solidFill>
                  <a:srgbClr val="BF57BA"/>
                </a:solidFill>
                <a:latin typeface="Tahoma"/>
                <a:ea typeface="Tahoma"/>
                <a:cs typeface="Tahoma"/>
                <a:sym typeface="Tahoma"/>
              </a:defRPr>
            </a:pPr>
          </a:p>
          <a:p>
            <a:pPr algn="just">
              <a:defRPr b="1" i="0" sz="2200">
                <a:solidFill>
                  <a:srgbClr val="BF57BA"/>
                </a:solidFill>
                <a:latin typeface="Arial"/>
                <a:ea typeface="Arial"/>
                <a:cs typeface="Arial"/>
                <a:sym typeface="Arial"/>
              </a:defRPr>
            </a:pPr>
            <a:r>
              <a:t>UNRECTIFIED ,DAMPED CURRENT (OUDIN OR TELSA CURRENT)</a:t>
            </a:r>
          </a:p>
          <a:p>
            <a:pPr algn="just">
              <a:defRPr b="1" i="0" sz="2200">
                <a:solidFill>
                  <a:srgbClr val="BF57BA"/>
                </a:solidFill>
                <a:latin typeface="Arial"/>
                <a:ea typeface="Arial"/>
                <a:cs typeface="Arial"/>
                <a:sym typeface="Arial"/>
              </a:defRPr>
            </a:pPr>
          </a:p>
          <a:p>
            <a:pPr algn="just">
              <a:defRPr i="0" sz="2200">
                <a:solidFill>
                  <a:srgbClr val="FFFFFF"/>
                </a:solidFill>
                <a:latin typeface="Arial"/>
                <a:ea typeface="Arial"/>
                <a:cs typeface="Arial"/>
                <a:sym typeface="Arial"/>
              </a:defRPr>
            </a:pPr>
            <a:r>
              <a:t>It  is characterized by recurring peaks of power that rapidly diminishes. It produces intense lack of moisture (dehydration) ,necrosis and coagulation of the cells .It produces slow and painful healing , hence it is avoided .</a:t>
            </a:r>
          </a:p>
          <a:p>
            <a:pPr algn="just">
              <a:defRPr i="0" sz="2200">
                <a:solidFill>
                  <a:srgbClr val="FFFFFF"/>
                </a:solidFill>
                <a:latin typeface="Arial"/>
                <a:ea typeface="Arial"/>
                <a:cs typeface="Arial"/>
                <a:sym typeface="Arial"/>
              </a:defRPr>
            </a:pPr>
          </a:p>
          <a:p>
            <a:pPr algn="just">
              <a:defRPr b="1" i="0" sz="2200">
                <a:solidFill>
                  <a:srgbClr val="BF57BA"/>
                </a:solidFill>
                <a:latin typeface="Arial"/>
                <a:ea typeface="Arial"/>
                <a:cs typeface="Arial"/>
                <a:sym typeface="Arial"/>
              </a:defRPr>
            </a:pPr>
            <a:r>
              <a:t>PARTIALLY RECTIFIED , DAMPED CURRENT (HALF WAVE MODULATED )</a:t>
            </a:r>
          </a:p>
          <a:p>
            <a:pPr algn="just">
              <a:defRPr b="1" i="0" sz="2200">
                <a:solidFill>
                  <a:srgbClr val="BF57BA"/>
                </a:solidFill>
                <a:latin typeface="Arial"/>
                <a:ea typeface="Arial"/>
                <a:cs typeface="Arial"/>
                <a:sym typeface="Arial"/>
              </a:defRPr>
            </a:pPr>
          </a:p>
          <a:p>
            <a:pPr algn="just">
              <a:defRPr i="0" sz="2200">
                <a:solidFill>
                  <a:srgbClr val="FFFFFF"/>
                </a:solidFill>
                <a:latin typeface="Arial"/>
                <a:ea typeface="Arial"/>
                <a:cs typeface="Arial"/>
                <a:sym typeface="Arial"/>
              </a:defRPr>
            </a:pPr>
            <a:r>
              <a:t> Here the current during the second half of each cycle is damped so that only the peak waves act on the electrode .</a:t>
            </a:r>
          </a:p>
          <a:p>
            <a:pPr algn="just">
              <a:defRPr i="0" sz="2200">
                <a:solidFill>
                  <a:srgbClr val="FFFFFF"/>
                </a:solidFill>
                <a:latin typeface="Arial"/>
                <a:ea typeface="Arial"/>
                <a:cs typeface="Arial"/>
                <a:sym typeface="Arial"/>
              </a:defRPr>
            </a:pPr>
            <a:r>
              <a:t>It produces good coagulation and haemostasis . but it also produces slow and painful  healing with considerable tissue destruction because the electrical flow is intermittent .</a:t>
            </a:r>
          </a:p>
        </p:txBody>
      </p:sp>
      <p:pic>
        <p:nvPicPr>
          <p:cNvPr id="268" name="IMG_0751" descr="IMG_0751"/>
          <p:cNvPicPr>
            <a:picLocks noChangeAspect="1"/>
          </p:cNvPicPr>
          <p:nvPr/>
        </p:nvPicPr>
        <p:blipFill>
          <a:blip r:embed="rId2">
            <a:extLst/>
          </a:blip>
          <a:stretch>
            <a:fillRect/>
          </a:stretch>
        </p:blipFill>
        <p:spPr>
          <a:xfrm>
            <a:off x="7239000" y="1295400"/>
            <a:ext cx="1905000" cy="1905000"/>
          </a:xfrm>
          <a:prstGeom prst="rect">
            <a:avLst/>
          </a:prstGeom>
          <a:ln w="12700">
            <a:miter lim="400000"/>
          </a:ln>
        </p:spPr>
      </p:pic>
      <p:pic>
        <p:nvPicPr>
          <p:cNvPr id="269" name="IMG_0752" descr="IMG_0752"/>
          <p:cNvPicPr>
            <a:picLocks noChangeAspect="1"/>
          </p:cNvPicPr>
          <p:nvPr/>
        </p:nvPicPr>
        <p:blipFill>
          <a:blip r:embed="rId3">
            <a:extLst/>
          </a:blip>
          <a:stretch>
            <a:fillRect/>
          </a:stretch>
        </p:blipFill>
        <p:spPr>
          <a:xfrm>
            <a:off x="7239000" y="3962400"/>
            <a:ext cx="1905000" cy="1905000"/>
          </a:xfrm>
          <a:prstGeom prst="rect">
            <a:avLst/>
          </a:prstGeom>
          <a:ln w="12700">
            <a:miter lim="400000"/>
          </a:ln>
        </p:spPr>
      </p:pic>
    </p:spTree>
  </p:cSld>
  <p:clrMapOvr>
    <a:masterClrMapping/>
  </p:clrMapOvr>
  <p:transition xmlns:p14="http://schemas.microsoft.com/office/powerpoint/2010/main" spd="med" advClick="1"/>
</p:sld>
</file>

<file path=ppt/slides/slide4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71" name="FULLY RECTIFIED  CURRENT (FULL WAVE MODULATED )…"/>
          <p:cNvSpPr txBox="1"/>
          <p:nvPr/>
        </p:nvSpPr>
        <p:spPr>
          <a:xfrm>
            <a:off x="228600" y="103187"/>
            <a:ext cx="5715000" cy="3792361"/>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algn="just">
              <a:spcBef>
                <a:spcPts val="1000"/>
              </a:spcBef>
              <a:defRPr b="1" i="0" sz="1800">
                <a:solidFill>
                  <a:srgbClr val="BF57BA"/>
                </a:solidFill>
                <a:latin typeface="Arial"/>
                <a:ea typeface="Arial"/>
                <a:cs typeface="Arial"/>
                <a:sym typeface="Arial"/>
              </a:defRPr>
            </a:pPr>
            <a:r>
              <a:t>FULLY RECTIFIED  CURRENT (FULL WAVE MODULATED )</a:t>
            </a:r>
          </a:p>
          <a:p>
            <a:pPr algn="just">
              <a:spcBef>
                <a:spcPts val="1000"/>
              </a:spcBef>
              <a:defRPr i="0" sz="1800">
                <a:solidFill>
                  <a:srgbClr val="FFFFFF"/>
                </a:solidFill>
                <a:latin typeface="Arial"/>
                <a:ea typeface="Arial"/>
                <a:cs typeface="Arial"/>
                <a:sym typeface="Arial"/>
              </a:defRPr>
            </a:pPr>
            <a:r>
              <a:t>Here the frequency is similar to a partially rectified current but it is continuous .It produces adequate sulcus enlargement with good cutting characteristics along with good haemostasis .</a:t>
            </a:r>
          </a:p>
          <a:p>
            <a:pPr algn="just">
              <a:spcBef>
                <a:spcPts val="1000"/>
              </a:spcBef>
              <a:defRPr i="0" sz="1800">
                <a:solidFill>
                  <a:srgbClr val="FFFFFF"/>
                </a:solidFill>
                <a:latin typeface="Arial"/>
                <a:ea typeface="Arial"/>
                <a:cs typeface="Arial"/>
                <a:sym typeface="Arial"/>
              </a:defRPr>
            </a:pPr>
          </a:p>
          <a:p>
            <a:pPr algn="just">
              <a:spcBef>
                <a:spcPts val="1000"/>
              </a:spcBef>
              <a:defRPr b="1" i="0" sz="1800">
                <a:solidFill>
                  <a:srgbClr val="BF57BA"/>
                </a:solidFill>
                <a:latin typeface="Arial"/>
                <a:ea typeface="Arial"/>
                <a:cs typeface="Arial"/>
                <a:sym typeface="Arial"/>
              </a:defRPr>
            </a:pPr>
            <a:r>
              <a:t>FULLY RECTIFIED ,FILTERED CURRENT</a:t>
            </a:r>
            <a:r>
              <a:rPr b="0">
                <a:solidFill>
                  <a:srgbClr val="FFFFFF"/>
                </a:solidFill>
              </a:rPr>
              <a:t> </a:t>
            </a:r>
            <a:endParaRPr>
              <a:solidFill>
                <a:srgbClr val="FFFFFF"/>
              </a:solidFill>
            </a:endParaRPr>
          </a:p>
          <a:p>
            <a:pPr algn="just">
              <a:spcBef>
                <a:spcPts val="1000"/>
              </a:spcBef>
              <a:defRPr i="0" sz="1800">
                <a:solidFill>
                  <a:srgbClr val="FFFFFF"/>
                </a:solidFill>
                <a:latin typeface="Arial"/>
                <a:ea typeface="Arial"/>
                <a:cs typeface="Arial"/>
                <a:sym typeface="Arial"/>
              </a:defRPr>
            </a:pPr>
            <a:r>
              <a:t>Here the peak waves are repeated so that there is continuous flow without  any dip . lower frequency waves are filtered in this current . it produces excellent cutting . hence it is most preferred .</a:t>
            </a:r>
          </a:p>
        </p:txBody>
      </p:sp>
      <p:pic>
        <p:nvPicPr>
          <p:cNvPr id="272" name="IMG_0753" descr="IMG_0753"/>
          <p:cNvPicPr>
            <a:picLocks noChangeAspect="1"/>
          </p:cNvPicPr>
          <p:nvPr/>
        </p:nvPicPr>
        <p:blipFill>
          <a:blip r:embed="rId2">
            <a:extLst/>
          </a:blip>
          <a:stretch>
            <a:fillRect/>
          </a:stretch>
        </p:blipFill>
        <p:spPr>
          <a:xfrm>
            <a:off x="6324600" y="533400"/>
            <a:ext cx="2286000" cy="2057400"/>
          </a:xfrm>
          <a:prstGeom prst="rect">
            <a:avLst/>
          </a:prstGeom>
          <a:ln w="12700">
            <a:miter lim="400000"/>
          </a:ln>
        </p:spPr>
      </p:pic>
      <p:pic>
        <p:nvPicPr>
          <p:cNvPr id="273" name="IMG_0754" descr="IMG_0754"/>
          <p:cNvPicPr>
            <a:picLocks noChangeAspect="1"/>
          </p:cNvPicPr>
          <p:nvPr/>
        </p:nvPicPr>
        <p:blipFill>
          <a:blip r:embed="rId3">
            <a:extLst/>
          </a:blip>
          <a:stretch>
            <a:fillRect/>
          </a:stretch>
        </p:blipFill>
        <p:spPr>
          <a:xfrm>
            <a:off x="6324600" y="4114800"/>
            <a:ext cx="2286000" cy="2057400"/>
          </a:xfrm>
          <a:prstGeom prst="rect">
            <a:avLst/>
          </a:prstGeom>
          <a:ln w="12700">
            <a:miter lim="400000"/>
          </a:ln>
        </p:spPr>
      </p:pic>
    </p:spTree>
  </p:cSld>
  <p:clrMapOvr>
    <a:masterClrMapping/>
  </p:clrMapOvr>
  <p:transition xmlns:p14="http://schemas.microsoft.com/office/powerpoint/2010/main" spd="med" advClick="1"/>
</p:sld>
</file>

<file path=ppt/slides/slide4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75" name="ELECTROSURGICAL UNIT…"/>
          <p:cNvSpPr txBox="1"/>
          <p:nvPr/>
        </p:nvSpPr>
        <p:spPr>
          <a:xfrm>
            <a:off x="0" y="0"/>
            <a:ext cx="5410200" cy="5925130"/>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algn="just">
              <a:spcBef>
                <a:spcPts val="1200"/>
              </a:spcBef>
              <a:defRPr b="1" i="0" sz="2000">
                <a:solidFill>
                  <a:srgbClr val="FFFFFF"/>
                </a:solidFill>
                <a:latin typeface="Arial"/>
                <a:ea typeface="Arial"/>
                <a:cs typeface="Arial"/>
                <a:sym typeface="Arial"/>
              </a:defRPr>
            </a:pPr>
            <a:r>
              <a:t>               </a:t>
            </a:r>
            <a:r>
              <a:rPr sz="1800">
                <a:solidFill>
                  <a:schemeClr val="accent2"/>
                </a:solidFill>
              </a:rPr>
              <a:t>ELECTROSURGICAL UNIT</a:t>
            </a:r>
          </a:p>
          <a:p>
            <a:pPr algn="just">
              <a:spcBef>
                <a:spcPts val="1200"/>
              </a:spcBef>
              <a:defRPr b="1" i="0" sz="2000">
                <a:solidFill>
                  <a:srgbClr val="FFFFFF"/>
                </a:solidFill>
                <a:latin typeface="Arial"/>
                <a:ea typeface="Arial"/>
                <a:cs typeface="Arial"/>
                <a:sym typeface="Arial"/>
              </a:defRPr>
            </a:pPr>
            <a:r>
              <a:t>  (A)   </a:t>
            </a:r>
            <a:r>
              <a:rPr>
                <a:solidFill>
                  <a:srgbClr val="BF57BA"/>
                </a:solidFill>
              </a:rPr>
              <a:t>GROUND ELECTRODE</a:t>
            </a:r>
            <a:r>
              <a:rPr b="0">
                <a:solidFill>
                  <a:srgbClr val="BF57BA"/>
                </a:solidFill>
              </a:rPr>
              <a:t> </a:t>
            </a:r>
            <a:endParaRPr>
              <a:solidFill>
                <a:srgbClr val="BF57BA"/>
              </a:solidFill>
            </a:endParaRPr>
          </a:p>
          <a:p>
            <a:pPr algn="just">
              <a:spcBef>
                <a:spcPts val="1200"/>
              </a:spcBef>
              <a:buClr>
                <a:srgbClr val="BF57BA"/>
              </a:buClr>
              <a:buSzPct val="100000"/>
              <a:buFont typeface="Arial"/>
              <a:buChar char="❖"/>
              <a:defRPr i="0" sz="2000">
                <a:solidFill>
                  <a:srgbClr val="FFFFFF"/>
                </a:solidFill>
                <a:latin typeface="Arial"/>
                <a:ea typeface="Arial"/>
                <a:cs typeface="Arial"/>
                <a:sym typeface="Arial"/>
              </a:defRPr>
            </a:pPr>
            <a:r>
              <a:t>    Also known as ground plate, indifferent plate, indifferent electrode, neutral electrode, dispersive electrode, passive electrode or patient return. Proper grounding of a patient is considered to be the single most important safety factor when electrosurgery is used .</a:t>
            </a:r>
          </a:p>
          <a:p>
            <a:pPr algn="just">
              <a:spcBef>
                <a:spcPts val="1000"/>
              </a:spcBef>
              <a:buClr>
                <a:srgbClr val="BF57BA"/>
              </a:buClr>
              <a:buSzPct val="100000"/>
              <a:buFont typeface="Arial"/>
              <a:buChar char="❖"/>
              <a:defRPr i="0" sz="2000">
                <a:solidFill>
                  <a:srgbClr val="FFFFFF"/>
                </a:solidFill>
                <a:latin typeface="Arial"/>
                <a:ea typeface="Arial"/>
                <a:cs typeface="Arial"/>
                <a:sym typeface="Arial"/>
              </a:defRPr>
            </a:pPr>
          </a:p>
          <a:p>
            <a:pPr algn="just">
              <a:spcBef>
                <a:spcPts val="1200"/>
              </a:spcBef>
              <a:buClr>
                <a:srgbClr val="BF57BA"/>
              </a:buClr>
              <a:buSzPct val="100000"/>
              <a:buFont typeface="Arial"/>
              <a:buChar char="❖"/>
              <a:defRPr i="0" sz="2000">
                <a:solidFill>
                  <a:srgbClr val="FFFFFF"/>
                </a:solidFill>
                <a:latin typeface="Arial"/>
                <a:ea typeface="Arial"/>
                <a:cs typeface="Arial"/>
                <a:sym typeface="Arial"/>
              </a:defRPr>
            </a:pPr>
            <a:r>
              <a:t>      ORINGER recommends that the ground be placed under the thigh rather than behind the back , as is often done . contact with a small bony protuberance , such as a vertebra or bony tubercles could produce a high current density to cause a burn .The only precaution to be observed in placing the ground under the legs is that the patient does not have keys in a pants pocket or is not wearing metal garters .</a:t>
            </a:r>
          </a:p>
        </p:txBody>
      </p:sp>
      <p:pic>
        <p:nvPicPr>
          <p:cNvPr id="276" name="IMG_0776" descr="IMG_0776"/>
          <p:cNvPicPr>
            <a:picLocks noChangeAspect="1"/>
          </p:cNvPicPr>
          <p:nvPr/>
        </p:nvPicPr>
        <p:blipFill>
          <a:blip r:embed="rId2">
            <a:extLst/>
          </a:blip>
          <a:stretch>
            <a:fillRect/>
          </a:stretch>
        </p:blipFill>
        <p:spPr>
          <a:xfrm>
            <a:off x="5502275" y="1485900"/>
            <a:ext cx="3565525" cy="3429000"/>
          </a:xfrm>
          <a:prstGeom prst="rect">
            <a:avLst/>
          </a:prstGeom>
          <a:ln>
            <a:solidFill>
              <a:srgbClr val="000000"/>
            </a:solidFill>
          </a:ln>
        </p:spPr>
      </p:pic>
    </p:spTree>
  </p:cSld>
  <p:clrMapOvr>
    <a:masterClrMapping/>
  </p:clrMapOvr>
  <p:transition xmlns:p14="http://schemas.microsoft.com/office/powerpoint/2010/main" spd="med" advClick="1"/>
</p:sld>
</file>

<file path=ppt/slides/slide4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78" name="(B)   SURGICAL ELECTRODE OR CUTTING ELECTRODE…"/>
          <p:cNvSpPr txBox="1"/>
          <p:nvPr/>
        </p:nvSpPr>
        <p:spPr>
          <a:xfrm>
            <a:off x="-2" y="304800"/>
            <a:ext cx="9144004" cy="3792361"/>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marL="342900" indent="-342900">
              <a:defRPr b="1" i="0" sz="2800">
                <a:solidFill>
                  <a:srgbClr val="FFFFFF"/>
                </a:solidFill>
                <a:latin typeface="Arial"/>
                <a:ea typeface="Arial"/>
                <a:cs typeface="Arial"/>
                <a:sym typeface="Arial"/>
              </a:defRPr>
            </a:pPr>
            <a:r>
              <a:t>(B)</a:t>
            </a:r>
            <a:r>
              <a:rPr>
                <a:solidFill>
                  <a:srgbClr val="BF57BA"/>
                </a:solidFill>
              </a:rPr>
              <a:t>   </a:t>
            </a:r>
            <a:r>
              <a:rPr sz="2500">
                <a:solidFill>
                  <a:srgbClr val="BF57BA"/>
                </a:solidFill>
              </a:rPr>
              <a:t>SURGICAL ELECTRODE OR CUTTING ELECTRODE</a:t>
            </a:r>
          </a:p>
          <a:p>
            <a:pPr marL="342900" indent="-342900">
              <a:defRPr b="1" i="0" sz="2500">
                <a:solidFill>
                  <a:srgbClr val="BF57BA"/>
                </a:solidFill>
                <a:latin typeface="Arial"/>
                <a:ea typeface="Arial"/>
                <a:cs typeface="Arial"/>
                <a:sym typeface="Arial"/>
              </a:defRPr>
            </a:pPr>
          </a:p>
          <a:p>
            <a:pPr marL="342900" indent="-342900" algn="just">
              <a:defRPr i="0" sz="1800">
                <a:solidFill>
                  <a:srgbClr val="FFFFFF"/>
                </a:solidFill>
                <a:latin typeface="Arial"/>
                <a:ea typeface="Arial"/>
                <a:cs typeface="Arial"/>
                <a:sym typeface="Arial"/>
              </a:defRPr>
            </a:pPr>
            <a:r>
              <a:t>It is designed to fit on to the hand piece of the electrosurgical unit. This heat helps to vaporize the target tissue. An electrosurgical probe comprises of a shank and a cutting edge. The shank is designed to fit into the piece of the electrosurgical unit. It may be either straight or j- shaped . numerous cutting edge designs are available but the most commonly used ones are</a:t>
            </a:r>
          </a:p>
          <a:p>
            <a:pPr marL="342900" indent="-342900" algn="just">
              <a:defRPr i="0" sz="1800">
                <a:solidFill>
                  <a:srgbClr val="FFFFFF"/>
                </a:solidFill>
                <a:latin typeface="Arial"/>
                <a:ea typeface="Arial"/>
                <a:cs typeface="Arial"/>
                <a:sym typeface="Arial"/>
              </a:defRPr>
            </a:pPr>
          </a:p>
          <a:p>
            <a:pPr marL="342900" indent="-342900" algn="just">
              <a:buSzPct val="100000"/>
              <a:buAutoNum type="alphaUcPeriod" startAt="1"/>
              <a:defRPr i="0" sz="1800">
                <a:solidFill>
                  <a:srgbClr val="FFFFFF"/>
                </a:solidFill>
                <a:latin typeface="Arial"/>
                <a:ea typeface="Arial"/>
                <a:cs typeface="Arial"/>
                <a:sym typeface="Arial"/>
              </a:defRPr>
            </a:pPr>
            <a:r>
              <a:t>     Coagulating probe</a:t>
            </a:r>
          </a:p>
          <a:p>
            <a:pPr marL="342900" indent="-342900" algn="just">
              <a:buSzPct val="100000"/>
              <a:buAutoNum type="alphaUcPeriod" startAt="1"/>
              <a:defRPr i="0" sz="1800">
                <a:solidFill>
                  <a:srgbClr val="FFFFFF"/>
                </a:solidFill>
                <a:latin typeface="Arial"/>
                <a:ea typeface="Arial"/>
                <a:cs typeface="Arial"/>
                <a:sym typeface="Arial"/>
              </a:defRPr>
            </a:pPr>
            <a:r>
              <a:t>     Diamond loop</a:t>
            </a:r>
          </a:p>
          <a:p>
            <a:pPr marL="342900" indent="-342900" algn="just">
              <a:buSzPct val="100000"/>
              <a:buAutoNum type="alphaUcPeriod" startAt="1"/>
              <a:defRPr i="0" sz="1800">
                <a:solidFill>
                  <a:srgbClr val="FFFFFF"/>
                </a:solidFill>
                <a:latin typeface="Arial"/>
                <a:ea typeface="Arial"/>
                <a:cs typeface="Arial"/>
                <a:sym typeface="Arial"/>
              </a:defRPr>
            </a:pPr>
            <a:r>
              <a:t>     Round loop</a:t>
            </a:r>
          </a:p>
          <a:p>
            <a:pPr marL="342900" indent="-342900" algn="just">
              <a:buSzPct val="100000"/>
              <a:buAutoNum type="alphaUcPeriod" startAt="1"/>
              <a:defRPr i="0" sz="1800">
                <a:solidFill>
                  <a:srgbClr val="FFFFFF"/>
                </a:solidFill>
                <a:latin typeface="Arial"/>
                <a:ea typeface="Arial"/>
                <a:cs typeface="Arial"/>
                <a:sym typeface="Arial"/>
              </a:defRPr>
            </a:pPr>
            <a:r>
              <a:t>     Small straight probe</a:t>
            </a:r>
          </a:p>
          <a:p>
            <a:pPr marL="342900" indent="-342900" algn="just">
              <a:buSzPct val="100000"/>
              <a:buAutoNum type="alphaUcPeriod" startAt="1"/>
              <a:defRPr i="0" sz="1800">
                <a:solidFill>
                  <a:srgbClr val="FFFFFF"/>
                </a:solidFill>
                <a:latin typeface="Arial"/>
                <a:ea typeface="Arial"/>
                <a:cs typeface="Arial"/>
                <a:sym typeface="Arial"/>
              </a:defRPr>
            </a:pPr>
            <a:r>
              <a:t>     Small loop </a:t>
            </a:r>
          </a:p>
        </p:txBody>
      </p:sp>
      <p:grpSp>
        <p:nvGrpSpPr>
          <p:cNvPr id="281" name="IMG_0756"/>
          <p:cNvGrpSpPr/>
          <p:nvPr/>
        </p:nvGrpSpPr>
        <p:grpSpPr>
          <a:xfrm>
            <a:off x="5562600" y="3657600"/>
            <a:ext cx="3048000" cy="2743200"/>
            <a:chOff x="0" y="0"/>
            <a:chExt cx="3048000" cy="2743200"/>
          </a:xfrm>
        </p:grpSpPr>
        <p:sp>
          <p:nvSpPr>
            <p:cNvPr id="279" name="Rectangle"/>
            <p:cNvSpPr/>
            <p:nvPr/>
          </p:nvSpPr>
          <p:spPr>
            <a:xfrm>
              <a:off x="0" y="0"/>
              <a:ext cx="3048000" cy="2743200"/>
            </a:xfrm>
            <a:prstGeom prst="rect">
              <a:avLst/>
            </a:prstGeom>
            <a:solidFill>
              <a:schemeClr val="accent2"/>
            </a:solidFill>
            <a:ln w="12700" cap="flat">
              <a:noFill/>
              <a:miter lim="400000"/>
            </a:ln>
            <a:effectLst/>
          </p:spPr>
          <p:txBody>
            <a:bodyPr wrap="square" lIns="45718" tIns="45718" rIns="45718" bIns="45718" numCol="1" anchor="t">
              <a:noAutofit/>
            </a:bodyPr>
            <a:lstStyle/>
            <a:p>
              <a:pPr>
                <a:defRPr>
                  <a:solidFill>
                    <a:srgbClr val="000099"/>
                  </a:solidFill>
                  <a:latin typeface="Arial"/>
                  <a:ea typeface="Arial"/>
                  <a:cs typeface="Arial"/>
                  <a:sym typeface="Arial"/>
                </a:defRPr>
              </a:pPr>
            </a:p>
          </p:txBody>
        </p:sp>
        <p:pic>
          <p:nvPicPr>
            <p:cNvPr id="280" name="IMG_0756.jpeg" descr="IMG_0756.jpeg"/>
            <p:cNvPicPr>
              <a:picLocks noChangeAspect="1"/>
            </p:cNvPicPr>
            <p:nvPr/>
          </p:nvPicPr>
          <p:blipFill>
            <a:blip r:embed="rId2">
              <a:extLst/>
            </a:blip>
            <a:stretch>
              <a:fillRect/>
            </a:stretch>
          </p:blipFill>
          <p:spPr>
            <a:xfrm>
              <a:off x="0" y="0"/>
              <a:ext cx="3048000" cy="2743200"/>
            </a:xfrm>
            <a:prstGeom prst="rect">
              <a:avLst/>
            </a:prstGeom>
            <a:ln w="12700" cap="flat">
              <a:noFill/>
              <a:miter lim="400000"/>
            </a:ln>
            <a:effectLst/>
          </p:spPr>
        </p:pic>
      </p:grpSp>
    </p:spTree>
  </p:cSld>
  <p:clrMapOvr>
    <a:masterClrMapping/>
  </p:clrMapOvr>
  <p:transition xmlns:p14="http://schemas.microsoft.com/office/powerpoint/2010/main" spd="med" advClick="1"/>
</p:sld>
</file>

<file path=ppt/slides/slide4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83" name="Local anesthesia should be given.…"/>
          <p:cNvSpPr txBox="1"/>
          <p:nvPr/>
        </p:nvSpPr>
        <p:spPr>
          <a:xfrm>
            <a:off x="0" y="1212850"/>
            <a:ext cx="5715000" cy="3284360"/>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algn="just">
              <a:buClr>
                <a:srgbClr val="BF57BA"/>
              </a:buClr>
              <a:buSzPct val="100000"/>
              <a:buFont typeface="Arial"/>
              <a:buChar char="❖"/>
              <a:defRPr i="0" sz="1800">
                <a:solidFill>
                  <a:srgbClr val="FFFFFF"/>
                </a:solidFill>
                <a:latin typeface="Arial"/>
                <a:ea typeface="Arial"/>
                <a:cs typeface="Arial"/>
                <a:sym typeface="Arial"/>
              </a:defRPr>
            </a:pPr>
            <a:r>
              <a:t>    Local anesthesia should be given.</a:t>
            </a:r>
          </a:p>
          <a:p>
            <a:pPr algn="just">
              <a:buClr>
                <a:srgbClr val="BF57BA"/>
              </a:buClr>
              <a:buSzPct val="100000"/>
              <a:buFont typeface="Arial"/>
              <a:buChar char="❖"/>
              <a:defRPr i="0" sz="1800">
                <a:solidFill>
                  <a:srgbClr val="FFFFFF"/>
                </a:solidFill>
                <a:latin typeface="Arial"/>
                <a:ea typeface="Arial"/>
                <a:cs typeface="Arial"/>
                <a:sym typeface="Arial"/>
              </a:defRPr>
            </a:pPr>
          </a:p>
          <a:p>
            <a:pPr algn="just">
              <a:buClr>
                <a:srgbClr val="BF57BA"/>
              </a:buClr>
              <a:buSzPct val="100000"/>
              <a:buFont typeface="Arial"/>
              <a:buChar char="❖"/>
              <a:defRPr i="0" sz="1800">
                <a:solidFill>
                  <a:srgbClr val="FFFFFF"/>
                </a:solidFill>
                <a:latin typeface="Arial"/>
                <a:ea typeface="Arial"/>
                <a:cs typeface="Arial"/>
                <a:sym typeface="Arial"/>
              </a:defRPr>
            </a:pPr>
            <a:r>
              <a:t>           During electro-surgery, considerable unpleasant odor will be liberated due to tissue necrosis  .Aromatic oils such as peppermint oil can be applied at the vermilion border of lip so that it masks the unpleasant odor that will arise from the electrode during the procedure.</a:t>
            </a:r>
          </a:p>
          <a:p>
            <a:pPr algn="just">
              <a:buClr>
                <a:srgbClr val="BF57BA"/>
              </a:buClr>
              <a:buSzPct val="100000"/>
              <a:buFont typeface="Arial"/>
              <a:buChar char="❖"/>
              <a:defRPr i="0" sz="1800">
                <a:solidFill>
                  <a:srgbClr val="FFFFFF"/>
                </a:solidFill>
                <a:latin typeface="Arial"/>
                <a:ea typeface="Arial"/>
                <a:cs typeface="Arial"/>
                <a:sym typeface="Arial"/>
              </a:defRPr>
            </a:pPr>
          </a:p>
          <a:p>
            <a:pPr algn="just">
              <a:buClr>
                <a:srgbClr val="BF57BA"/>
              </a:buClr>
              <a:buSzPct val="100000"/>
              <a:buFont typeface="Arial"/>
              <a:buChar char="❖"/>
              <a:defRPr i="0" sz="1800">
                <a:solidFill>
                  <a:srgbClr val="FFFFFF"/>
                </a:solidFill>
                <a:latin typeface="Arial"/>
                <a:ea typeface="Arial"/>
                <a:cs typeface="Arial"/>
                <a:sym typeface="Arial"/>
              </a:defRPr>
            </a:pPr>
            <a:r>
              <a:t>      Grounding should be done before the usage of the electrode in order to protect the patient from electrical accidents.</a:t>
            </a:r>
          </a:p>
        </p:txBody>
      </p:sp>
      <p:pic>
        <p:nvPicPr>
          <p:cNvPr id="284" name="IMG_0777" descr="IMG_0777"/>
          <p:cNvPicPr>
            <a:picLocks noChangeAspect="1"/>
          </p:cNvPicPr>
          <p:nvPr/>
        </p:nvPicPr>
        <p:blipFill>
          <a:blip r:embed="rId2">
            <a:extLst/>
          </a:blip>
          <a:stretch>
            <a:fillRect/>
          </a:stretch>
        </p:blipFill>
        <p:spPr>
          <a:xfrm>
            <a:off x="5943600" y="1905000"/>
            <a:ext cx="3048000" cy="3429000"/>
          </a:xfrm>
          <a:prstGeom prst="rect">
            <a:avLst/>
          </a:prstGeom>
          <a:ln w="12700">
            <a:miter lim="400000"/>
          </a:ln>
        </p:spPr>
      </p:pic>
      <p:sp>
        <p:nvSpPr>
          <p:cNvPr id="285" name="Basic principals during electrosurgical procedures"/>
          <p:cNvSpPr txBox="1"/>
          <p:nvPr/>
        </p:nvSpPr>
        <p:spPr>
          <a:xfrm>
            <a:off x="-2" y="152400"/>
            <a:ext cx="9144004" cy="495730"/>
          </a:xfrm>
          <a:prstGeom prst="rect">
            <a:avLst/>
          </a:prstGeom>
          <a:solidFill>
            <a:schemeClr val="accent2"/>
          </a:solidFill>
          <a:ln>
            <a:solidFill>
              <a:srgbClr val="FFFF66"/>
            </a:solidFill>
          </a:ln>
          <a:extLst>
            <a:ext uri="{C572A759-6A51-4108-AA02-DFA0A04FC94B}">
              <ma14:wrappingTextBoxFlag xmlns:ma14="http://schemas.microsoft.com/office/mac/drawingml/2011/main" val="1"/>
            </a:ext>
          </a:extLst>
        </p:spPr>
        <p:txBody>
          <a:bodyPr lIns="45718" tIns="45718" rIns="45718" bIns="45718">
            <a:spAutoFit/>
          </a:bodyPr>
          <a:lstStyle>
            <a:lvl1pPr>
              <a:spcBef>
                <a:spcPts val="1600"/>
              </a:spcBef>
              <a:defRPr b="1" i="0" sz="2800">
                <a:solidFill>
                  <a:srgbClr val="FFFFFF"/>
                </a:solidFill>
                <a:latin typeface="Arial"/>
                <a:ea typeface="Arial"/>
                <a:cs typeface="Arial"/>
                <a:sym typeface="Arial"/>
              </a:defRPr>
            </a:lvl1pPr>
          </a:lstStyle>
          <a:p>
            <a:pPr/>
            <a:r>
              <a:t>Basic principals during electrosurgical procedures</a:t>
            </a:r>
          </a:p>
        </p:txBody>
      </p:sp>
    </p:spTree>
  </p:cSld>
  <p:clrMapOvr>
    <a:masterClrMapping/>
  </p:clrMapOvr>
  <p:transition xmlns:p14="http://schemas.microsoft.com/office/powerpoint/2010/main" spd="med" advClick="1"/>
</p:sld>
</file>

<file path=ppt/slides/slide4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87" name="Electrodes must be completely seated in the hand piece . if any uninsulated portion of it other than the cutting tip is exposed outside the handpiece chuck , it could produce an accidental burn on the patient ,s lip ."/>
          <p:cNvSpPr txBox="1"/>
          <p:nvPr/>
        </p:nvSpPr>
        <p:spPr>
          <a:xfrm>
            <a:off x="304800" y="228599"/>
            <a:ext cx="4648200" cy="1498741"/>
          </a:xfrm>
          <a:prstGeom prst="rect">
            <a:avLst/>
          </a:prstGeom>
          <a:ln w="12700">
            <a:solidFill>
              <a:srgbClr val="FFFF66"/>
            </a:solidFill>
          </a:ln>
          <a:extLst>
            <a:ext uri="{C572A759-6A51-4108-AA02-DFA0A04FC94B}">
              <ma14:wrappingTextBoxFlag xmlns:ma14="http://schemas.microsoft.com/office/mac/drawingml/2011/main" val="1"/>
            </a:ext>
          </a:extLst>
        </p:spPr>
        <p:txBody>
          <a:bodyPr lIns="45718" tIns="45718" rIns="45718" bIns="45718">
            <a:spAutoFit/>
          </a:bodyPr>
          <a:lstStyle/>
          <a:p>
            <a:pPr algn="just">
              <a:spcBef>
                <a:spcPts val="1000"/>
              </a:spcBef>
              <a:defRPr i="0" sz="1800">
                <a:solidFill>
                  <a:srgbClr val="FFFFFF"/>
                </a:solidFill>
                <a:latin typeface="Arial"/>
                <a:ea typeface="Arial"/>
                <a:cs typeface="Arial"/>
                <a:sym typeface="Arial"/>
              </a:defRPr>
            </a:pPr>
            <a:r>
              <a:t>Electrodes must be completely seated in the hand piece . if any uninsulated portion of it other than the cutting tip is exposed outside the handpiece chuck , it could produce an accidental burn on the patient </a:t>
            </a:r>
            <a:r>
              <a:rPr baseline="62000"/>
              <a:t>,</a:t>
            </a:r>
            <a:r>
              <a:t>s lip .</a:t>
            </a:r>
          </a:p>
        </p:txBody>
      </p:sp>
      <p:pic>
        <p:nvPicPr>
          <p:cNvPr id="288" name="IMG_0778" descr="IMG_0778"/>
          <p:cNvPicPr>
            <a:picLocks noChangeAspect="1"/>
          </p:cNvPicPr>
          <p:nvPr/>
        </p:nvPicPr>
        <p:blipFill>
          <a:blip r:embed="rId2">
            <a:extLst/>
          </a:blip>
          <a:stretch>
            <a:fillRect/>
          </a:stretch>
        </p:blipFill>
        <p:spPr>
          <a:xfrm>
            <a:off x="6019800" y="381000"/>
            <a:ext cx="2895600" cy="2514600"/>
          </a:xfrm>
          <a:prstGeom prst="rect">
            <a:avLst/>
          </a:prstGeom>
          <a:ln w="12700">
            <a:miter lim="400000"/>
          </a:ln>
        </p:spPr>
      </p:pic>
      <p:sp>
        <p:nvSpPr>
          <p:cNvPr id="289" name="During its use, the electrode should be applied with very light pressure and swift strikes. Tactile control for the operator is vital for this procedures because it is sufficient to just run the probe along the sulcus without any pressure. Pressure shoul"/>
          <p:cNvSpPr/>
          <p:nvPr/>
        </p:nvSpPr>
        <p:spPr>
          <a:xfrm>
            <a:off x="228600" y="3200400"/>
            <a:ext cx="5562600" cy="1963560"/>
          </a:xfrm>
          <a:prstGeom prst="rect">
            <a:avLst/>
          </a:prstGeom>
          <a:ln w="12700">
            <a:solidFill>
              <a:srgbClr val="FFFF66"/>
            </a:solidFill>
          </a:ln>
          <a:extLst>
            <a:ext uri="{C572A759-6A51-4108-AA02-DFA0A04FC94B}">
              <ma14:wrappingTextBoxFlag xmlns:ma14="http://schemas.microsoft.com/office/mac/drawingml/2011/main" val="1"/>
            </a:ext>
          </a:extLst>
        </p:spPr>
        <p:txBody>
          <a:bodyPr lIns="45718" tIns="45718" rIns="45718" bIns="45718">
            <a:spAutoFit/>
          </a:bodyPr>
          <a:lstStyle>
            <a:lvl1pPr algn="just">
              <a:defRPr i="0" sz="1800">
                <a:solidFill>
                  <a:srgbClr val="FFFFFF"/>
                </a:solidFill>
                <a:latin typeface="Arial"/>
                <a:ea typeface="Arial"/>
                <a:cs typeface="Arial"/>
                <a:sym typeface="Arial"/>
              </a:defRPr>
            </a:lvl1pPr>
          </a:lstStyle>
          <a:p>
            <a:pPr/>
            <a:r>
              <a:t>During its use, the electrode should be applied with very light pressure and swift strikes. Tactile control for the operator is vital for this procedures because it is sufficient to just run the probe along the sulcus without any pressure. Pressure should  not be applied, because it may produce excessive tissue damage .</a:t>
            </a:r>
          </a:p>
        </p:txBody>
      </p:sp>
      <p:pic>
        <p:nvPicPr>
          <p:cNvPr id="290" name="IMG_0779" descr="IMG_0779"/>
          <p:cNvPicPr>
            <a:picLocks noChangeAspect="1"/>
          </p:cNvPicPr>
          <p:nvPr/>
        </p:nvPicPr>
        <p:blipFill>
          <a:blip r:embed="rId3">
            <a:extLst/>
          </a:blip>
          <a:stretch>
            <a:fillRect/>
          </a:stretch>
        </p:blipFill>
        <p:spPr>
          <a:xfrm>
            <a:off x="6096000" y="3657600"/>
            <a:ext cx="2895600" cy="2514600"/>
          </a:xfrm>
          <a:prstGeom prst="rect">
            <a:avLst/>
          </a:prstGeom>
          <a:ln w="12700">
            <a:miter lim="400000"/>
          </a:ln>
        </p:spPr>
      </p:pic>
    </p:spTree>
  </p:cSld>
  <p:clrMapOvr>
    <a:masterClrMapping/>
  </p:clrMapOvr>
  <p:transition xmlns:p14="http://schemas.microsoft.com/office/powerpoint/2010/main" spd="med" advClick="1"/>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95" name="FLUID CONTROL (ISOLATION)"/>
          <p:cNvSpPr txBox="1"/>
          <p:nvPr>
            <p:ph type="title" idx="4294967295"/>
          </p:nvPr>
        </p:nvSpPr>
        <p:spPr>
          <a:xfrm>
            <a:off x="228600" y="76200"/>
            <a:ext cx="8686800" cy="762000"/>
          </a:xfrm>
          <a:prstGeom prst="rect">
            <a:avLst/>
          </a:prstGeom>
          <a:solidFill>
            <a:schemeClr val="accent2"/>
          </a:solidFill>
          <a:ln w="9525">
            <a:solidFill>
              <a:srgbClr val="FFFF66"/>
            </a:solidFill>
            <a:round/>
          </a:ln>
        </p:spPr>
        <p:txBody>
          <a:bodyPr/>
          <a:lstStyle>
            <a:lvl1pPr>
              <a:defRPr sz="4000">
                <a:effectLst>
                  <a:outerShdw sx="100000" sy="100000" kx="0" ky="0" algn="b" rotWithShape="0" blurRad="12700" dist="25400" dir="2700000">
                    <a:srgbClr val="000000"/>
                  </a:outerShdw>
                </a:effectLst>
              </a:defRPr>
            </a:lvl1pPr>
          </a:lstStyle>
          <a:p>
            <a:pPr/>
            <a:r>
              <a:t>FLUID CONTROL (ISOLATION)</a:t>
            </a:r>
          </a:p>
        </p:txBody>
      </p:sp>
      <p:sp>
        <p:nvSpPr>
          <p:cNvPr id="96" name="The need for removal of fluid varies depending upon the task being performed .…"/>
          <p:cNvSpPr txBox="1"/>
          <p:nvPr>
            <p:ph type="body" idx="4294967295"/>
          </p:nvPr>
        </p:nvSpPr>
        <p:spPr>
          <a:xfrm>
            <a:off x="381000" y="1143000"/>
            <a:ext cx="8229600" cy="5334000"/>
          </a:xfrm>
          <a:prstGeom prst="rect">
            <a:avLst/>
          </a:prstGeom>
        </p:spPr>
        <p:txBody>
          <a:bodyPr/>
          <a:lstStyle/>
          <a:p>
            <a:pPr algn="just">
              <a:lnSpc>
                <a:spcPct val="90000"/>
              </a:lnSpc>
              <a:spcBef>
                <a:spcPts val="600"/>
              </a:spcBef>
              <a:buBlip>
                <a:blip r:embed="rId2"/>
              </a:buBlip>
              <a:defRPr sz="2800"/>
            </a:pPr>
            <a:r>
              <a:t>      The need for removal of fluid varies depending upon the task being performed .</a:t>
            </a:r>
          </a:p>
          <a:p>
            <a:pPr algn="just">
              <a:lnSpc>
                <a:spcPct val="90000"/>
              </a:lnSpc>
              <a:buBlip>
                <a:blip r:embed="rId2"/>
              </a:buBlip>
              <a:defRPr sz="2800"/>
            </a:pPr>
          </a:p>
          <a:p>
            <a:pPr algn="just">
              <a:lnSpc>
                <a:spcPct val="90000"/>
              </a:lnSpc>
              <a:spcBef>
                <a:spcPts val="600"/>
              </a:spcBef>
              <a:buSzTx/>
              <a:buNone/>
              <a:defRPr sz="2800"/>
            </a:pPr>
            <a:r>
              <a:t>Isolation</a:t>
            </a:r>
            <a:r>
              <a:rPr>
                <a:effectLst>
                  <a:outerShdw sx="100000" sy="100000" kx="0" ky="0" algn="b" rotWithShape="0" blurRad="12700" dist="25400" dir="2700000">
                    <a:srgbClr val="000000"/>
                  </a:outerShdw>
                </a:effectLst>
              </a:rPr>
              <a:t> of the operating site is done for the following reasons:</a:t>
            </a:r>
          </a:p>
          <a:p>
            <a:pPr algn="just">
              <a:lnSpc>
                <a:spcPct val="90000"/>
              </a:lnSpc>
              <a:buSzTx/>
              <a:buNone/>
              <a:defRPr sz="2800">
                <a:effectLst>
                  <a:outerShdw sx="100000" sy="100000" kx="0" ky="0" algn="b" rotWithShape="0" blurRad="12700" dist="25400" dir="2700000">
                    <a:srgbClr val="000000"/>
                  </a:outerShdw>
                </a:effectLst>
              </a:defRPr>
            </a:pPr>
          </a:p>
          <a:p>
            <a:pPr algn="just">
              <a:lnSpc>
                <a:spcPct val="90000"/>
              </a:lnSpc>
              <a:spcBef>
                <a:spcPts val="600"/>
              </a:spcBef>
              <a:buBlip>
                <a:blip r:embed="rId2"/>
              </a:buBlip>
              <a:defRPr sz="2800">
                <a:effectLst>
                  <a:outerShdw sx="100000" sy="100000" kx="0" ky="0" algn="b" rotWithShape="0" blurRad="12700" dist="25400" dir="2700000">
                    <a:srgbClr val="000000"/>
                  </a:outerShdw>
                </a:effectLst>
              </a:defRPr>
            </a:pPr>
            <a:r>
              <a:t>      To obtain a dry, clean ,operating field </a:t>
            </a:r>
          </a:p>
          <a:p>
            <a:pPr algn="just">
              <a:lnSpc>
                <a:spcPct val="90000"/>
              </a:lnSpc>
              <a:spcBef>
                <a:spcPts val="600"/>
              </a:spcBef>
              <a:buBlip>
                <a:blip r:embed="rId2"/>
              </a:buBlip>
              <a:defRPr sz="2800">
                <a:effectLst>
                  <a:outerShdw sx="100000" sy="100000" kx="0" ky="0" algn="b" rotWithShape="0" blurRad="12700" dist="25400" dir="2700000">
                    <a:srgbClr val="000000"/>
                  </a:outerShdw>
                </a:effectLst>
              </a:defRPr>
            </a:pPr>
            <a:r>
              <a:t>      For easy access and visibility</a:t>
            </a:r>
          </a:p>
          <a:p>
            <a:pPr algn="just">
              <a:lnSpc>
                <a:spcPct val="90000"/>
              </a:lnSpc>
              <a:spcBef>
                <a:spcPts val="600"/>
              </a:spcBef>
              <a:buBlip>
                <a:blip r:embed="rId2"/>
              </a:buBlip>
              <a:defRPr sz="2800">
                <a:effectLst>
                  <a:outerShdw sx="100000" sy="100000" kx="0" ky="0" algn="b" rotWithShape="0" blurRad="12700" dist="25400" dir="2700000">
                    <a:srgbClr val="000000"/>
                  </a:outerShdw>
                </a:effectLst>
              </a:defRPr>
            </a:pPr>
            <a:r>
              <a:t>      To improve properties of dental materials</a:t>
            </a:r>
          </a:p>
          <a:p>
            <a:pPr algn="just">
              <a:lnSpc>
                <a:spcPct val="90000"/>
              </a:lnSpc>
              <a:spcBef>
                <a:spcPts val="600"/>
              </a:spcBef>
              <a:buBlip>
                <a:blip r:embed="rId2"/>
              </a:buBlip>
              <a:defRPr sz="2800">
                <a:effectLst>
                  <a:outerShdw sx="100000" sy="100000" kx="0" ky="0" algn="b" rotWithShape="0" blurRad="12700" dist="25400" dir="2700000">
                    <a:srgbClr val="000000"/>
                  </a:outerShdw>
                </a:effectLst>
              </a:defRPr>
            </a:pPr>
            <a:r>
              <a:t>      To protect the patient and operator</a:t>
            </a:r>
          </a:p>
          <a:p>
            <a:pPr algn="just">
              <a:lnSpc>
                <a:spcPct val="90000"/>
              </a:lnSpc>
              <a:spcBef>
                <a:spcPts val="600"/>
              </a:spcBef>
              <a:buBlip>
                <a:blip r:embed="rId2"/>
              </a:buBlip>
              <a:defRPr sz="2800">
                <a:effectLst>
                  <a:outerShdw sx="100000" sy="100000" kx="0" ky="0" algn="b" rotWithShape="0" blurRad="12700" dist="25400" dir="2700000">
                    <a:srgbClr val="000000"/>
                  </a:outerShdw>
                </a:effectLst>
              </a:defRPr>
            </a:pPr>
            <a:r>
              <a:t>      To improve the operating efficiency</a:t>
            </a:r>
          </a:p>
        </p:txBody>
      </p:sp>
    </p:spTree>
  </p:cSld>
  <p:clrMapOvr>
    <a:masterClrMapping/>
  </p:clrMapOvr>
  <p:transition xmlns:p14="http://schemas.microsoft.com/office/powerpoint/2010/main" spd="med" advClick="1"/>
</p:sld>
</file>

<file path=ppt/slides/slide5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92" name="The electrode should never be placed stagnant at any one point as it may lead to lateral dissipation of heat producing gingival injury.…"/>
          <p:cNvSpPr txBox="1"/>
          <p:nvPr/>
        </p:nvSpPr>
        <p:spPr>
          <a:xfrm>
            <a:off x="0" y="-152400"/>
            <a:ext cx="8915400" cy="4425283"/>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a:defRPr i="0" sz="1600">
                <a:solidFill>
                  <a:srgbClr val="FFFFFF"/>
                </a:solidFill>
                <a:latin typeface="Arial"/>
                <a:ea typeface="Arial"/>
                <a:cs typeface="Arial"/>
                <a:sym typeface="Arial"/>
              </a:defRPr>
            </a:pPr>
          </a:p>
          <a:p>
            <a:pPr algn="just">
              <a:buClr>
                <a:srgbClr val="BF57BA"/>
              </a:buClr>
              <a:buSzPct val="100000"/>
              <a:buFont typeface="Arial"/>
              <a:buChar char="❖"/>
              <a:defRPr i="0" sz="2300">
                <a:solidFill>
                  <a:srgbClr val="FFFFFF"/>
                </a:solidFill>
                <a:latin typeface="Arial"/>
                <a:ea typeface="Arial"/>
                <a:cs typeface="Arial"/>
                <a:sym typeface="Arial"/>
              </a:defRPr>
            </a:pPr>
            <a:r>
              <a:t>      The electrode should never be placed stagnant at any one point as it may lead to lateral dissipation of heat producing gingival injury.</a:t>
            </a:r>
          </a:p>
          <a:p>
            <a:pPr algn="just">
              <a:buClr>
                <a:srgbClr val="BF57BA"/>
              </a:buClr>
              <a:buSzPct val="100000"/>
              <a:buFont typeface="Arial"/>
              <a:buChar char="❖"/>
              <a:defRPr i="0" sz="2300">
                <a:solidFill>
                  <a:srgbClr val="FFFFFF"/>
                </a:solidFill>
                <a:latin typeface="Arial"/>
                <a:ea typeface="Arial"/>
                <a:cs typeface="Arial"/>
                <a:sym typeface="Arial"/>
              </a:defRPr>
            </a:pPr>
            <a:r>
              <a:t>     In order to prevent lateral heat dissipation, the probe should be moved at a minimal speed of 7 mm per second.</a:t>
            </a:r>
          </a:p>
          <a:p>
            <a:pPr algn="just">
              <a:buClr>
                <a:srgbClr val="BF57BA"/>
              </a:buClr>
              <a:buSzPct val="100000"/>
              <a:buFont typeface="Arial"/>
              <a:buChar char="❖"/>
              <a:defRPr i="0" sz="2300">
                <a:solidFill>
                  <a:srgbClr val="FFFFFF"/>
                </a:solidFill>
                <a:latin typeface="Arial"/>
                <a:ea typeface="Arial"/>
                <a:cs typeface="Arial"/>
                <a:sym typeface="Arial"/>
              </a:defRPr>
            </a:pPr>
          </a:p>
          <a:p>
            <a:pPr algn="just">
              <a:buClr>
                <a:srgbClr val="BF57BA"/>
              </a:buClr>
              <a:buSzPct val="100000"/>
              <a:buFont typeface="Arial"/>
              <a:buChar char="❖"/>
              <a:defRPr i="0" sz="2300">
                <a:solidFill>
                  <a:srgbClr val="FFFFFF"/>
                </a:solidFill>
                <a:latin typeface="Arial"/>
                <a:ea typeface="Arial"/>
                <a:cs typeface="Arial"/>
                <a:sym typeface="Arial"/>
              </a:defRPr>
            </a:pPr>
            <a:r>
              <a:t>     Moist tissues can be cut best. If it is necessary to redo the cutting in a particular  region, a rest period  of 8-10 seconds should be allowed to elapse before beginning the second stroke. </a:t>
            </a:r>
          </a:p>
          <a:p>
            <a:pPr algn="just">
              <a:buClr>
                <a:srgbClr val="BF57BA"/>
              </a:buClr>
              <a:buSzPct val="100000"/>
              <a:buFont typeface="Arial"/>
              <a:buChar char="❖"/>
              <a:defRPr i="0" sz="2300">
                <a:solidFill>
                  <a:srgbClr val="FFFFFF"/>
                </a:solidFill>
                <a:latin typeface="Arial"/>
                <a:ea typeface="Arial"/>
                <a:cs typeface="Arial"/>
                <a:sym typeface="Arial"/>
              </a:defRPr>
            </a:pPr>
          </a:p>
          <a:p>
            <a:pPr algn="just">
              <a:buClr>
                <a:srgbClr val="BF57BA"/>
              </a:buClr>
              <a:buSzPct val="100000"/>
              <a:buFont typeface="Arial"/>
              <a:buChar char="❖"/>
              <a:defRPr i="0" sz="2300">
                <a:solidFill>
                  <a:srgbClr val="FFFFFF"/>
                </a:solidFill>
                <a:latin typeface="Arial"/>
                <a:ea typeface="Arial"/>
                <a:cs typeface="Arial"/>
                <a:sym typeface="Arial"/>
              </a:defRPr>
            </a:pPr>
            <a:r>
              <a:t>     The electrode should pass through the tissue in a very smooth motion without dragging or charring the tissue.</a:t>
            </a:r>
          </a:p>
        </p:txBody>
      </p:sp>
      <p:sp>
        <p:nvSpPr>
          <p:cNvPr id="293" name="A wooden tongue depressor , plastic handle mirror and a plastic vacuum tip should be kept close to the surgical site ."/>
          <p:cNvSpPr txBox="1"/>
          <p:nvPr/>
        </p:nvSpPr>
        <p:spPr>
          <a:xfrm>
            <a:off x="838200" y="4800600"/>
            <a:ext cx="4724400" cy="896760"/>
          </a:xfrm>
          <a:prstGeom prst="rect">
            <a:avLst/>
          </a:prstGeom>
          <a:ln w="12700">
            <a:solidFill>
              <a:srgbClr val="FFFF66"/>
            </a:solidFill>
          </a:ln>
          <a:extLst>
            <a:ext uri="{C572A759-6A51-4108-AA02-DFA0A04FC94B}">
              <ma14:wrappingTextBoxFlag xmlns:ma14="http://schemas.microsoft.com/office/mac/drawingml/2011/main" val="1"/>
            </a:ext>
          </a:extLst>
        </p:spPr>
        <p:txBody>
          <a:bodyPr lIns="45718" tIns="45718" rIns="45718" bIns="45718">
            <a:spAutoFit/>
          </a:bodyPr>
          <a:lstStyle>
            <a:lvl1pPr algn="just">
              <a:spcBef>
                <a:spcPts val="1000"/>
              </a:spcBef>
              <a:defRPr i="0" sz="1800">
                <a:solidFill>
                  <a:srgbClr val="FFFFFF"/>
                </a:solidFill>
                <a:latin typeface="Arial"/>
                <a:ea typeface="Arial"/>
                <a:cs typeface="Arial"/>
                <a:sym typeface="Arial"/>
              </a:defRPr>
            </a:lvl1pPr>
          </a:lstStyle>
          <a:p>
            <a:pPr/>
            <a:r>
              <a:t>A wooden tongue depressor , plastic handle mirror and a plastic vacuum tip should be kept close to the surgical site .</a:t>
            </a:r>
          </a:p>
        </p:txBody>
      </p:sp>
      <p:pic>
        <p:nvPicPr>
          <p:cNvPr id="294" name="IMG_0780" descr="IMG_0780"/>
          <p:cNvPicPr>
            <a:picLocks noChangeAspect="1"/>
          </p:cNvPicPr>
          <p:nvPr/>
        </p:nvPicPr>
        <p:blipFill>
          <a:blip r:embed="rId2">
            <a:extLst/>
          </a:blip>
          <a:stretch>
            <a:fillRect/>
          </a:stretch>
        </p:blipFill>
        <p:spPr>
          <a:xfrm>
            <a:off x="6400800" y="4267200"/>
            <a:ext cx="2590800" cy="2286000"/>
          </a:xfrm>
          <a:prstGeom prst="rect">
            <a:avLst/>
          </a:prstGeom>
          <a:ln>
            <a:solidFill>
              <a:srgbClr val="000000"/>
            </a:solidFill>
          </a:ln>
        </p:spPr>
      </p:pic>
    </p:spTree>
  </p:cSld>
  <p:clrMapOvr>
    <a:masterClrMapping/>
  </p:clrMapOvr>
  <p:transition xmlns:p14="http://schemas.microsoft.com/office/powerpoint/2010/main" spd="med" advClick="1"/>
</p:sld>
</file>

<file path=ppt/slides/slide5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96" name="Effectively all the basic principles to be followed during electrosurgery can be condensed in to the following triad.…"/>
          <p:cNvSpPr txBox="1"/>
          <p:nvPr/>
        </p:nvSpPr>
        <p:spPr>
          <a:xfrm>
            <a:off x="380998" y="3297238"/>
            <a:ext cx="8763004" cy="2217560"/>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marL="342900" indent="-342900" algn="just">
              <a:defRPr i="0" sz="1800">
                <a:solidFill>
                  <a:srgbClr val="FFFFFF"/>
                </a:solidFill>
                <a:latin typeface="Arial"/>
                <a:ea typeface="Arial"/>
                <a:cs typeface="Arial"/>
                <a:sym typeface="Arial"/>
              </a:defRPr>
            </a:pPr>
            <a:r>
              <a:t>Effectively all the basic principles to be followed during electrosurgery can be condensed in to the following triad.</a:t>
            </a:r>
          </a:p>
          <a:p>
            <a:pPr marL="342900" indent="-342900" algn="just">
              <a:defRPr i="0" sz="1800">
                <a:solidFill>
                  <a:srgbClr val="FFFFFF"/>
                </a:solidFill>
                <a:latin typeface="Arial"/>
                <a:ea typeface="Arial"/>
                <a:cs typeface="Arial"/>
                <a:sym typeface="Arial"/>
              </a:defRPr>
            </a:pPr>
          </a:p>
          <a:p>
            <a:pPr marL="342900" indent="-342900" algn="just">
              <a:buClr>
                <a:srgbClr val="BF57BA"/>
              </a:buClr>
              <a:buSzPct val="100000"/>
              <a:buAutoNum type="arabicPeriod" startAt="1"/>
              <a:defRPr i="0" sz="1800">
                <a:solidFill>
                  <a:srgbClr val="FFFFFF"/>
                </a:solidFill>
                <a:latin typeface="Arial"/>
                <a:ea typeface="Arial"/>
                <a:cs typeface="Arial"/>
                <a:sym typeface="Arial"/>
              </a:defRPr>
            </a:pPr>
            <a:r>
              <a:t>Proper power setting </a:t>
            </a:r>
          </a:p>
          <a:p>
            <a:pPr marL="342900" indent="-342900" algn="just">
              <a:buClr>
                <a:srgbClr val="BF57BA"/>
              </a:buClr>
              <a:buSzPct val="100000"/>
              <a:buAutoNum type="arabicPeriod" startAt="1"/>
              <a:defRPr i="0" sz="1800">
                <a:solidFill>
                  <a:srgbClr val="FFFFFF"/>
                </a:solidFill>
                <a:latin typeface="Arial"/>
                <a:ea typeface="Arial"/>
                <a:cs typeface="Arial"/>
                <a:sym typeface="Arial"/>
              </a:defRPr>
            </a:pPr>
          </a:p>
          <a:p>
            <a:pPr marL="342900" indent="-342900" algn="just">
              <a:buClr>
                <a:srgbClr val="BF57BA"/>
              </a:buClr>
              <a:buSzPct val="100000"/>
              <a:buAutoNum type="arabicPeriod" startAt="2"/>
              <a:defRPr i="0" sz="1800">
                <a:solidFill>
                  <a:srgbClr val="FFFFFF"/>
                </a:solidFill>
                <a:latin typeface="Arial"/>
                <a:ea typeface="Arial"/>
                <a:cs typeface="Arial"/>
                <a:sym typeface="Arial"/>
              </a:defRPr>
            </a:pPr>
            <a:r>
              <a:t>Quick  passage of the electrode </a:t>
            </a:r>
          </a:p>
          <a:p>
            <a:pPr marL="342900" indent="-342900" algn="just">
              <a:buClr>
                <a:srgbClr val="BF57BA"/>
              </a:buClr>
              <a:buSzPct val="100000"/>
              <a:buAutoNum type="arabicPeriod" startAt="2"/>
              <a:defRPr i="0" sz="1800">
                <a:solidFill>
                  <a:srgbClr val="FFFFFF"/>
                </a:solidFill>
                <a:latin typeface="Arial"/>
                <a:ea typeface="Arial"/>
                <a:cs typeface="Arial"/>
                <a:sym typeface="Arial"/>
              </a:defRPr>
            </a:pPr>
          </a:p>
          <a:p>
            <a:pPr marL="342900" indent="-342900" algn="just">
              <a:buClr>
                <a:srgbClr val="BF57BA"/>
              </a:buClr>
              <a:buSzPct val="100000"/>
              <a:buAutoNum type="arabicPeriod" startAt="3"/>
              <a:defRPr i="0" sz="1800">
                <a:solidFill>
                  <a:srgbClr val="FFFFFF"/>
                </a:solidFill>
                <a:latin typeface="Arial"/>
                <a:ea typeface="Arial"/>
                <a:cs typeface="Arial"/>
                <a:sym typeface="Arial"/>
              </a:defRPr>
            </a:pPr>
            <a:r>
              <a:t>Adequate time intervals between strokes</a:t>
            </a:r>
          </a:p>
        </p:txBody>
      </p:sp>
      <p:sp>
        <p:nvSpPr>
          <p:cNvPr id="297" name="The operator should stop frequently to clean any fragments of tissue from the electrode . the electrode  can be cleaned by wiping it with an alcohol –soaked sponge."/>
          <p:cNvSpPr txBox="1"/>
          <p:nvPr/>
        </p:nvSpPr>
        <p:spPr>
          <a:xfrm>
            <a:off x="304800" y="536575"/>
            <a:ext cx="5105400" cy="1163460"/>
          </a:xfrm>
          <a:prstGeom prst="rect">
            <a:avLst/>
          </a:prstGeom>
          <a:ln w="12700">
            <a:solidFill>
              <a:srgbClr val="FFFF66"/>
            </a:solidFill>
          </a:ln>
          <a:extLst>
            <a:ext uri="{C572A759-6A51-4108-AA02-DFA0A04FC94B}">
              <ma14:wrappingTextBoxFlag xmlns:ma14="http://schemas.microsoft.com/office/mac/drawingml/2011/main" val="1"/>
            </a:ext>
          </a:extLst>
        </p:spPr>
        <p:txBody>
          <a:bodyPr lIns="45718" tIns="45718" rIns="45718" bIns="45718">
            <a:spAutoFit/>
          </a:bodyPr>
          <a:lstStyle>
            <a:lvl1pPr algn="just">
              <a:defRPr i="0" sz="1800">
                <a:solidFill>
                  <a:srgbClr val="FFFFFF"/>
                </a:solidFill>
                <a:latin typeface="Arial"/>
                <a:ea typeface="Arial"/>
                <a:cs typeface="Arial"/>
                <a:sym typeface="Arial"/>
              </a:defRPr>
            </a:lvl1pPr>
          </a:lstStyle>
          <a:p>
            <a:pPr/>
            <a:r>
              <a:t>The operator should stop frequently to clean any fragments of tissue from the electrode . the electrode  can be cleaned by wiping it with an alcohol –soaked sponge. </a:t>
            </a:r>
          </a:p>
        </p:txBody>
      </p:sp>
      <p:pic>
        <p:nvPicPr>
          <p:cNvPr id="298" name="IMG_0781" descr="IMG_0781"/>
          <p:cNvPicPr>
            <a:picLocks noChangeAspect="1"/>
          </p:cNvPicPr>
          <p:nvPr/>
        </p:nvPicPr>
        <p:blipFill>
          <a:blip r:embed="rId2">
            <a:extLst/>
          </a:blip>
          <a:stretch>
            <a:fillRect/>
          </a:stretch>
        </p:blipFill>
        <p:spPr>
          <a:xfrm>
            <a:off x="5791200" y="304800"/>
            <a:ext cx="3048000" cy="2590800"/>
          </a:xfrm>
          <a:prstGeom prst="rect">
            <a:avLst/>
          </a:prstGeom>
          <a:ln w="12700">
            <a:miter lim="400000"/>
          </a:ln>
        </p:spPr>
      </p:pic>
    </p:spTree>
  </p:cSld>
  <p:clrMapOvr>
    <a:masterClrMapping/>
  </p:clrMapOvr>
  <p:transition xmlns:p14="http://schemas.microsoft.com/office/powerpoint/2010/main" spd="med" advClick="1"/>
</p:sld>
</file>

<file path=ppt/slides/slide5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00" name="Before any tissue is removed , it is important to assess the width of the band of attached gingiva .…"/>
          <p:cNvSpPr txBox="1"/>
          <p:nvPr/>
        </p:nvSpPr>
        <p:spPr>
          <a:xfrm>
            <a:off x="228600" y="838201"/>
            <a:ext cx="5562600" cy="3551060"/>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algn="just">
              <a:buClr>
                <a:srgbClr val="BF57BA"/>
              </a:buClr>
              <a:buSzPct val="100000"/>
              <a:buFont typeface="Arial"/>
              <a:buChar char="❖"/>
              <a:defRPr i="0" sz="1800">
                <a:solidFill>
                  <a:srgbClr val="FFFFFF"/>
                </a:solidFill>
                <a:latin typeface="Arial"/>
                <a:ea typeface="Arial"/>
                <a:cs typeface="Arial"/>
                <a:sym typeface="Arial"/>
              </a:defRPr>
            </a:pPr>
            <a:r>
              <a:t>     Before any tissue is removed , it is important to assess the width of the band of attached gingiva .</a:t>
            </a:r>
          </a:p>
          <a:p>
            <a:pPr algn="just">
              <a:buClr>
                <a:srgbClr val="BF57BA"/>
              </a:buClr>
              <a:buSzPct val="100000"/>
              <a:buFont typeface="Arial"/>
              <a:buChar char="❖"/>
              <a:defRPr i="0" sz="1800">
                <a:solidFill>
                  <a:srgbClr val="FFFFFF"/>
                </a:solidFill>
                <a:latin typeface="Arial"/>
                <a:ea typeface="Arial"/>
                <a:cs typeface="Arial"/>
                <a:sym typeface="Arial"/>
              </a:defRPr>
            </a:pPr>
          </a:p>
          <a:p>
            <a:pPr algn="just">
              <a:buClr>
                <a:srgbClr val="BF57BA"/>
              </a:buClr>
              <a:buSzPct val="100000"/>
              <a:buFont typeface="Arial"/>
              <a:buChar char="❖"/>
              <a:defRPr i="0" sz="1800">
                <a:solidFill>
                  <a:srgbClr val="FFFFFF"/>
                </a:solidFill>
                <a:latin typeface="Arial"/>
                <a:ea typeface="Arial"/>
                <a:cs typeface="Arial"/>
                <a:sym typeface="Arial"/>
              </a:defRPr>
            </a:pPr>
            <a:r>
              <a:t>     To enlarge the gingival sulcus for impression making , a small (straight or J shaped ) electrode is selected .</a:t>
            </a:r>
          </a:p>
          <a:p>
            <a:pPr algn="just">
              <a:buClr>
                <a:srgbClr val="BF57BA"/>
              </a:buClr>
              <a:buSzPct val="100000"/>
              <a:buFont typeface="Arial"/>
              <a:buChar char="❖"/>
              <a:defRPr i="0" sz="1800">
                <a:solidFill>
                  <a:srgbClr val="FFFFFF"/>
                </a:solidFill>
                <a:latin typeface="Arial"/>
                <a:ea typeface="Arial"/>
                <a:cs typeface="Arial"/>
                <a:sym typeface="Arial"/>
              </a:defRPr>
            </a:pPr>
          </a:p>
          <a:p>
            <a:pPr algn="just">
              <a:buClr>
                <a:srgbClr val="BF57BA"/>
              </a:buClr>
              <a:buSzPct val="100000"/>
              <a:buFont typeface="Arial"/>
              <a:buChar char="❖"/>
              <a:defRPr i="0" sz="1800">
                <a:solidFill>
                  <a:srgbClr val="FFFFFF"/>
                </a:solidFill>
                <a:latin typeface="Arial"/>
                <a:ea typeface="Arial"/>
                <a:cs typeface="Arial"/>
                <a:sym typeface="Arial"/>
              </a:defRPr>
            </a:pPr>
            <a:r>
              <a:t>     With the electrosurgery unit off , the electrode is held over the tooth to be operated and the cutting strokes are traced over the tissue .</a:t>
            </a:r>
          </a:p>
          <a:p>
            <a:pPr algn="just">
              <a:buClr>
                <a:srgbClr val="BF57BA"/>
              </a:buClr>
              <a:buSzPct val="100000"/>
              <a:buFont typeface="Arial"/>
              <a:buChar char="❖"/>
              <a:defRPr i="0" sz="1800">
                <a:solidFill>
                  <a:srgbClr val="FFFFFF"/>
                </a:solidFill>
                <a:latin typeface="Arial"/>
                <a:ea typeface="Arial"/>
                <a:cs typeface="Arial"/>
                <a:sym typeface="Arial"/>
              </a:defRPr>
            </a:pPr>
          </a:p>
          <a:p>
            <a:pPr algn="just">
              <a:buClr>
                <a:srgbClr val="BF57BA"/>
              </a:buClr>
              <a:buSzPct val="100000"/>
              <a:buFont typeface="Arial"/>
              <a:buChar char="❖"/>
              <a:defRPr i="0" sz="1800">
                <a:solidFill>
                  <a:srgbClr val="FFFFFF"/>
                </a:solidFill>
                <a:latin typeface="Arial"/>
                <a:ea typeface="Arial"/>
                <a:cs typeface="Arial"/>
                <a:sym typeface="Arial"/>
              </a:defRPr>
            </a:pPr>
            <a:r>
              <a:t>      A whole tooth can be covered in four separate motion namely :facial ,mesial ,lingual and distal .</a:t>
            </a:r>
          </a:p>
        </p:txBody>
      </p:sp>
      <p:sp>
        <p:nvSpPr>
          <p:cNvPr id="301" name="Gingival sulcus enlargement"/>
          <p:cNvSpPr txBox="1"/>
          <p:nvPr/>
        </p:nvSpPr>
        <p:spPr>
          <a:xfrm>
            <a:off x="1981199" y="76200"/>
            <a:ext cx="5586415" cy="560743"/>
          </a:xfrm>
          <a:prstGeom prst="rect">
            <a:avLst/>
          </a:prstGeom>
          <a:solidFill>
            <a:schemeClr val="accent2"/>
          </a:solidFill>
          <a:ln w="12700">
            <a:solidFill>
              <a:srgbClr val="FFFF66"/>
            </a:solidFill>
          </a:ln>
          <a:extLst>
            <a:ext uri="{C572A759-6A51-4108-AA02-DFA0A04FC94B}">
              <ma14:wrappingTextBoxFlag xmlns:ma14="http://schemas.microsoft.com/office/mac/drawingml/2011/main" val="1"/>
            </a:ext>
          </a:extLst>
        </p:spPr>
        <p:txBody>
          <a:bodyPr lIns="45718" tIns="45718" rIns="45718" bIns="45718">
            <a:spAutoFit/>
          </a:bodyPr>
          <a:lstStyle>
            <a:lvl1pPr>
              <a:defRPr i="0" sz="3200">
                <a:solidFill>
                  <a:srgbClr val="FFFFFF"/>
                </a:solidFill>
                <a:latin typeface="Arial"/>
                <a:ea typeface="Arial"/>
                <a:cs typeface="Arial"/>
                <a:sym typeface="Arial"/>
              </a:defRPr>
            </a:lvl1pPr>
          </a:lstStyle>
          <a:p>
            <a:pPr/>
            <a:r>
              <a:t>Gingival sulcus enlargement</a:t>
            </a:r>
          </a:p>
        </p:txBody>
      </p:sp>
      <p:pic>
        <p:nvPicPr>
          <p:cNvPr id="302" name="IMG_0757" descr="IMG_0757"/>
          <p:cNvPicPr>
            <a:picLocks noChangeAspect="1"/>
          </p:cNvPicPr>
          <p:nvPr/>
        </p:nvPicPr>
        <p:blipFill>
          <a:blip r:embed="rId2">
            <a:extLst/>
          </a:blip>
          <a:stretch>
            <a:fillRect/>
          </a:stretch>
        </p:blipFill>
        <p:spPr>
          <a:xfrm>
            <a:off x="5867400" y="1905000"/>
            <a:ext cx="3124200" cy="3124200"/>
          </a:xfrm>
          <a:prstGeom prst="rect">
            <a:avLst/>
          </a:prstGeom>
          <a:ln w="12700">
            <a:miter lim="400000"/>
          </a:ln>
        </p:spPr>
      </p:pic>
    </p:spTree>
  </p:cSld>
  <p:clrMapOvr>
    <a:masterClrMapping/>
  </p:clrMapOvr>
  <p:transition xmlns:p14="http://schemas.microsoft.com/office/powerpoint/2010/main" spd="med" advClick="1"/>
</p:sld>
</file>

<file path=ppt/slides/slide5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04" name="Crown  lengthening is done when the clinical crown is short in comparison to the anatomical crown .…"/>
          <p:cNvSpPr txBox="1"/>
          <p:nvPr/>
        </p:nvSpPr>
        <p:spPr>
          <a:xfrm>
            <a:off x="-2" y="1071562"/>
            <a:ext cx="9144004" cy="5289714"/>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algn="just">
              <a:buClr>
                <a:srgbClr val="BF57BA"/>
              </a:buClr>
              <a:buSzPct val="100000"/>
              <a:buFont typeface="Arial"/>
              <a:buChar char="❖"/>
              <a:defRPr i="0" sz="2200">
                <a:solidFill>
                  <a:srgbClr val="FFFFFF"/>
                </a:solidFill>
                <a:latin typeface="Arial"/>
                <a:ea typeface="Arial"/>
                <a:cs typeface="Arial"/>
                <a:sym typeface="Arial"/>
              </a:defRPr>
            </a:pPr>
            <a:r>
              <a:t>          </a:t>
            </a:r>
            <a:r>
              <a:rPr sz="2100"/>
              <a:t>Crown  lengthening is done when the clinical crown is short in comparison to the anatomical crown .</a:t>
            </a:r>
          </a:p>
          <a:p>
            <a:pPr algn="just">
              <a:buClr>
                <a:srgbClr val="BF57BA"/>
              </a:buClr>
              <a:buSzPct val="100000"/>
              <a:buFont typeface="Arial"/>
              <a:buChar char="❖"/>
              <a:defRPr i="0" sz="2100">
                <a:solidFill>
                  <a:srgbClr val="FFFFFF"/>
                </a:solidFill>
                <a:latin typeface="Arial"/>
                <a:ea typeface="Arial"/>
                <a:cs typeface="Arial"/>
                <a:sym typeface="Arial"/>
              </a:defRPr>
            </a:pPr>
          </a:p>
          <a:p>
            <a:pPr algn="just">
              <a:buClr>
                <a:srgbClr val="BF57BA"/>
              </a:buClr>
              <a:buSzPct val="100000"/>
              <a:buFont typeface="Arial"/>
              <a:buChar char="❖"/>
              <a:defRPr i="0" sz="2100">
                <a:solidFill>
                  <a:srgbClr val="FFFFFF"/>
                </a:solidFill>
                <a:latin typeface="Arial"/>
                <a:ea typeface="Arial"/>
                <a:cs typeface="Arial"/>
                <a:sym typeface="Arial"/>
              </a:defRPr>
            </a:pPr>
            <a:r>
              <a:t>         If there is a wide band of attached gingiva surrounding the tooth, clinical crown lengthening  can be done to increase  the accessibility. Crown lengthening is nothing  but removal of the hyperplastic  gingiva (gingivectomy) in order to expose the anatomical crown.</a:t>
            </a:r>
          </a:p>
          <a:p>
            <a:pPr algn="just">
              <a:buClr>
                <a:srgbClr val="BF57BA"/>
              </a:buClr>
              <a:buSzPct val="100000"/>
              <a:buFont typeface="Arial"/>
              <a:buChar char="❖"/>
              <a:defRPr i="0" sz="2100">
                <a:solidFill>
                  <a:srgbClr val="FFFFFF"/>
                </a:solidFill>
                <a:latin typeface="Arial"/>
                <a:ea typeface="Arial"/>
                <a:cs typeface="Arial"/>
                <a:sym typeface="Arial"/>
              </a:defRPr>
            </a:pPr>
          </a:p>
          <a:p>
            <a:pPr algn="just">
              <a:buClr>
                <a:srgbClr val="BF57BA"/>
              </a:buClr>
              <a:buSzPct val="100000"/>
              <a:buFont typeface="Arial"/>
              <a:buChar char="❖"/>
              <a:defRPr i="0" sz="2100">
                <a:solidFill>
                  <a:srgbClr val="FFFFFF"/>
                </a:solidFill>
                <a:latin typeface="Arial"/>
                <a:ea typeface="Arial"/>
                <a:cs typeface="Arial"/>
                <a:sym typeface="Arial"/>
              </a:defRPr>
            </a:pPr>
            <a:r>
              <a:t>          It provides better and more easily maintainable tissue contour.</a:t>
            </a:r>
          </a:p>
          <a:p>
            <a:pPr algn="just">
              <a:buClr>
                <a:srgbClr val="BF57BA"/>
              </a:buClr>
              <a:buSzPct val="100000"/>
              <a:buFont typeface="Arial"/>
              <a:buChar char="❖"/>
              <a:defRPr i="0" sz="2100">
                <a:solidFill>
                  <a:srgbClr val="FFFFFF"/>
                </a:solidFill>
                <a:latin typeface="Arial"/>
                <a:ea typeface="Arial"/>
                <a:cs typeface="Arial"/>
                <a:sym typeface="Arial"/>
              </a:defRPr>
            </a:pPr>
          </a:p>
          <a:p>
            <a:pPr algn="just">
              <a:buClr>
                <a:srgbClr val="BF57BA"/>
              </a:buClr>
              <a:buSzPct val="100000"/>
              <a:buFont typeface="Arial"/>
              <a:buChar char="❖"/>
              <a:defRPr i="0" sz="2100">
                <a:solidFill>
                  <a:srgbClr val="FFFFFF"/>
                </a:solidFill>
                <a:latin typeface="Arial"/>
                <a:ea typeface="Arial"/>
                <a:cs typeface="Arial"/>
                <a:sym typeface="Arial"/>
              </a:defRPr>
            </a:pPr>
            <a:r>
              <a:t>          The diamond electrode is run over the tissues such that one of its surfaces follows the incline of the tooth where the procedure is carried out.</a:t>
            </a:r>
          </a:p>
          <a:p>
            <a:pPr algn="just">
              <a:defRPr i="0" sz="2100">
                <a:solidFill>
                  <a:srgbClr val="FFFFFF"/>
                </a:solidFill>
                <a:latin typeface="Arial"/>
                <a:ea typeface="Arial"/>
                <a:cs typeface="Arial"/>
                <a:sym typeface="Arial"/>
              </a:defRPr>
            </a:pPr>
          </a:p>
          <a:p>
            <a:pPr algn="just">
              <a:buClr>
                <a:srgbClr val="BF57BA"/>
              </a:buClr>
              <a:buSzPct val="100000"/>
              <a:buFont typeface="Arial"/>
              <a:buChar char="❖"/>
              <a:defRPr i="0" sz="2100">
                <a:solidFill>
                  <a:srgbClr val="FFFFFF"/>
                </a:solidFill>
                <a:latin typeface="Arial"/>
                <a:ea typeface="Arial"/>
                <a:cs typeface="Arial"/>
                <a:sym typeface="Arial"/>
              </a:defRPr>
            </a:pPr>
            <a:r>
              <a:t>          The bevel should be done on attached gingiva to prevent re-growth.</a:t>
            </a:r>
          </a:p>
          <a:p>
            <a:pPr algn="just">
              <a:buClr>
                <a:srgbClr val="BF57BA"/>
              </a:buClr>
              <a:buSzPct val="100000"/>
              <a:buFont typeface="Arial"/>
              <a:buChar char="❖"/>
              <a:defRPr i="0" sz="2100">
                <a:solidFill>
                  <a:srgbClr val="FFFFFF"/>
                </a:solidFill>
                <a:latin typeface="Arial"/>
                <a:ea typeface="Arial"/>
                <a:cs typeface="Arial"/>
                <a:sym typeface="Arial"/>
              </a:defRPr>
            </a:pPr>
          </a:p>
          <a:p>
            <a:pPr algn="just">
              <a:buClr>
                <a:srgbClr val="BF57BA"/>
              </a:buClr>
              <a:buSzPct val="100000"/>
              <a:buFont typeface="Arial"/>
              <a:buChar char="❖"/>
              <a:defRPr i="0" sz="2100">
                <a:solidFill>
                  <a:srgbClr val="FFFFFF"/>
                </a:solidFill>
                <a:latin typeface="Arial"/>
                <a:ea typeface="Arial"/>
                <a:cs typeface="Arial"/>
                <a:sym typeface="Arial"/>
              </a:defRPr>
            </a:pPr>
            <a:r>
              <a:t>         When there is an extensive wound, a periodontal dressing is given (it should be changed weekly).</a:t>
            </a:r>
          </a:p>
        </p:txBody>
      </p:sp>
      <p:sp>
        <p:nvSpPr>
          <p:cNvPr id="305" name="Technique for surgical crown lengthening"/>
          <p:cNvSpPr txBox="1"/>
          <p:nvPr/>
        </p:nvSpPr>
        <p:spPr>
          <a:xfrm>
            <a:off x="1279525" y="152400"/>
            <a:ext cx="6621384" cy="495730"/>
          </a:xfrm>
          <a:prstGeom prst="rect">
            <a:avLst/>
          </a:prstGeom>
          <a:solidFill>
            <a:schemeClr val="accent2"/>
          </a:solidFill>
          <a:ln>
            <a:solidFill>
              <a:srgbClr val="FFFF66"/>
            </a:solidFill>
          </a:ln>
          <a:extLst>
            <a:ext uri="{C572A759-6A51-4108-AA02-DFA0A04FC94B}">
              <ma14:wrappingTextBoxFlag xmlns:ma14="http://schemas.microsoft.com/office/mac/drawingml/2011/main" val="1"/>
            </a:ext>
          </a:extLst>
        </p:spPr>
        <p:txBody>
          <a:bodyPr wrap="none" lIns="45718" tIns="45718" rIns="45718" bIns="45718">
            <a:spAutoFit/>
          </a:bodyPr>
          <a:lstStyle/>
          <a:p>
            <a:pPr>
              <a:defRPr i="0" sz="2800">
                <a:solidFill>
                  <a:srgbClr val="FFFFFF"/>
                </a:solidFill>
                <a:latin typeface="Arial"/>
                <a:ea typeface="Arial"/>
                <a:cs typeface="Arial"/>
                <a:sym typeface="Arial"/>
              </a:defRPr>
            </a:pPr>
            <a:r>
              <a:t>Technique for surgical crown lengthening</a:t>
            </a:r>
            <a:r>
              <a:rPr sz="1800"/>
              <a:t> </a:t>
            </a:r>
          </a:p>
        </p:txBody>
      </p:sp>
    </p:spTree>
  </p:cSld>
  <p:clrMapOvr>
    <a:masterClrMapping/>
  </p:clrMapOvr>
  <p:transition xmlns:p14="http://schemas.microsoft.com/office/powerpoint/2010/main" spd="med" advClick="1"/>
</p:sld>
</file>

<file path=ppt/slides/slide5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07" name="Technique for removal of edentulous  cuff…"/>
          <p:cNvSpPr txBox="1"/>
          <p:nvPr/>
        </p:nvSpPr>
        <p:spPr>
          <a:xfrm>
            <a:off x="-2" y="53975"/>
            <a:ext cx="9144004" cy="5136483"/>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a:defRPr b="1" i="0" sz="3200">
                <a:solidFill>
                  <a:srgbClr val="BF57BA"/>
                </a:solidFill>
                <a:latin typeface="Arial"/>
                <a:ea typeface="Arial"/>
                <a:cs typeface="Arial"/>
                <a:sym typeface="Arial"/>
              </a:defRPr>
            </a:pPr>
            <a:r>
              <a:t>    Technique for removal of edentulous  cuff</a:t>
            </a:r>
          </a:p>
          <a:p>
            <a:pPr>
              <a:defRPr b="1" i="0" sz="3200">
                <a:solidFill>
                  <a:srgbClr val="BF57BA"/>
                </a:solidFill>
                <a:latin typeface="Arial"/>
                <a:ea typeface="Arial"/>
                <a:cs typeface="Arial"/>
                <a:sym typeface="Arial"/>
              </a:defRPr>
            </a:pPr>
          </a:p>
          <a:p>
            <a:pPr algn="just">
              <a:buClr>
                <a:srgbClr val="BF57BA"/>
              </a:buClr>
              <a:buSzPct val="100000"/>
              <a:buFont typeface="Arial"/>
              <a:buChar char="❖"/>
              <a:defRPr i="0" sz="2300">
                <a:solidFill>
                  <a:srgbClr val="FFFFFF"/>
                </a:solidFill>
                <a:latin typeface="Arial"/>
                <a:ea typeface="Arial"/>
                <a:cs typeface="Arial"/>
                <a:sym typeface="Arial"/>
              </a:defRPr>
            </a:pPr>
            <a:r>
              <a:t>      An edentulous  cuff is  nothing but the remnant of the interdental papilla, which forms a roll of tissue , adjacent to the proximal surface of the teeth  , adjacent to the edentulous spaces .</a:t>
            </a:r>
          </a:p>
          <a:p>
            <a:pPr algn="just">
              <a:buClr>
                <a:srgbClr val="BF57BA"/>
              </a:buClr>
              <a:buSzPct val="100000"/>
              <a:buFont typeface="Arial"/>
              <a:buChar char="❖"/>
              <a:defRPr i="0" sz="2300">
                <a:solidFill>
                  <a:srgbClr val="FFFFFF"/>
                </a:solidFill>
                <a:latin typeface="Arial"/>
                <a:ea typeface="Arial"/>
                <a:cs typeface="Arial"/>
                <a:sym typeface="Arial"/>
              </a:defRPr>
            </a:pPr>
          </a:p>
          <a:p>
            <a:pPr algn="just">
              <a:buClr>
                <a:srgbClr val="BF57BA"/>
              </a:buClr>
              <a:buSzPct val="100000"/>
              <a:buFont typeface="Arial"/>
              <a:buChar char="❖"/>
              <a:defRPr i="0" sz="2300">
                <a:solidFill>
                  <a:srgbClr val="FFFFFF"/>
                </a:solidFill>
                <a:latin typeface="Arial"/>
                <a:ea typeface="Arial"/>
                <a:cs typeface="Arial"/>
                <a:sym typeface="Arial"/>
              </a:defRPr>
            </a:pPr>
            <a:r>
              <a:t>      Roll or cuff will make it difficult to fabricate a pontic with cleanable embrasures and strong connectors .So before a pontic is fabricated ,an edentulous ridge should be examined carefully , if there are cuffs they should be removed .</a:t>
            </a:r>
          </a:p>
          <a:p>
            <a:pPr algn="just">
              <a:buClr>
                <a:srgbClr val="BF57BA"/>
              </a:buClr>
              <a:buSzPct val="100000"/>
              <a:buFont typeface="Arial"/>
              <a:buChar char="❖"/>
              <a:defRPr i="0" sz="2300">
                <a:solidFill>
                  <a:srgbClr val="FFFFFF"/>
                </a:solidFill>
                <a:latin typeface="Arial"/>
                <a:ea typeface="Arial"/>
                <a:cs typeface="Arial"/>
                <a:sym typeface="Arial"/>
              </a:defRPr>
            </a:pPr>
          </a:p>
          <a:p>
            <a:pPr algn="just">
              <a:buClr>
                <a:srgbClr val="BF57BA"/>
              </a:buClr>
              <a:buSzPct val="100000"/>
              <a:buFont typeface="Arial"/>
              <a:buChar char="❖"/>
              <a:defRPr i="0" sz="2300">
                <a:solidFill>
                  <a:srgbClr val="FFFFFF"/>
                </a:solidFill>
                <a:latin typeface="Arial"/>
                <a:ea typeface="Arial"/>
                <a:cs typeface="Arial"/>
                <a:sym typeface="Arial"/>
              </a:defRPr>
            </a:pPr>
            <a:r>
              <a:t>      A large loop electrode is used for planing away the large roll of tissue . when this larger electrode is used , it requires a higher power setting of the unit .</a:t>
            </a:r>
          </a:p>
        </p:txBody>
      </p:sp>
      <p:pic>
        <p:nvPicPr>
          <p:cNvPr id="308" name="IMG_0788" descr="IMG_0788"/>
          <p:cNvPicPr>
            <a:picLocks noChangeAspect="1"/>
          </p:cNvPicPr>
          <p:nvPr/>
        </p:nvPicPr>
        <p:blipFill>
          <a:blip r:embed="rId2">
            <a:extLst/>
          </a:blip>
          <a:stretch>
            <a:fillRect/>
          </a:stretch>
        </p:blipFill>
        <p:spPr>
          <a:xfrm>
            <a:off x="5562600" y="5105400"/>
            <a:ext cx="2163764" cy="1752600"/>
          </a:xfrm>
          <a:prstGeom prst="rect">
            <a:avLst/>
          </a:prstGeom>
          <a:ln w="12700">
            <a:miter lim="400000"/>
          </a:ln>
        </p:spPr>
      </p:pic>
    </p:spTree>
  </p:cSld>
  <p:clrMapOvr>
    <a:masterClrMapping/>
  </p:clrMapOvr>
  <p:transition xmlns:p14="http://schemas.microsoft.com/office/powerpoint/2010/main" spd="med" advClick="1"/>
</p:sld>
</file>

<file path=ppt/slides/slide5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10" name="Title 1"/>
          <p:cNvSpPr txBox="1"/>
          <p:nvPr>
            <p:ph type="title"/>
          </p:nvPr>
        </p:nvSpPr>
        <p:spPr>
          <a:xfrm>
            <a:off x="685346" y="134587"/>
            <a:ext cx="7765323" cy="1112324"/>
          </a:xfrm>
          <a:prstGeom prst="rect">
            <a:avLst/>
          </a:prstGeom>
        </p:spPr>
        <p:txBody>
          <a:bodyPr/>
          <a:lstStyle>
            <a:lvl1pPr>
              <a:defRPr>
                <a:solidFill>
                  <a:srgbClr val="FFC000"/>
                </a:solidFill>
                <a:latin typeface="Times New Roman"/>
                <a:ea typeface="Times New Roman"/>
                <a:cs typeface="Times New Roman"/>
                <a:sym typeface="Times New Roman"/>
              </a:defRPr>
            </a:lvl1pPr>
          </a:lstStyle>
          <a:p>
            <a:pPr/>
            <a:r>
              <a:t>summary</a:t>
            </a:r>
          </a:p>
        </p:txBody>
      </p:sp>
      <p:sp>
        <p:nvSpPr>
          <p:cNvPr id="311" name="Content Placeholder 2"/>
          <p:cNvSpPr txBox="1"/>
          <p:nvPr>
            <p:ph type="body" idx="1"/>
          </p:nvPr>
        </p:nvSpPr>
        <p:spPr>
          <a:xfrm>
            <a:off x="685345" y="1395419"/>
            <a:ext cx="7765324" cy="4637247"/>
          </a:xfrm>
          <a:prstGeom prst="rect">
            <a:avLst/>
          </a:prstGeom>
        </p:spPr>
        <p:txBody>
          <a:bodyPr/>
          <a:lstStyle/>
          <a:p>
            <a:pPr>
              <a:lnSpc>
                <a:spcPct val="200000"/>
              </a:lnSpc>
              <a:buBlip>
                <a:blip r:embed="rId2"/>
              </a:buBlip>
              <a:defRPr sz="2200">
                <a:latin typeface="Times New Roman"/>
                <a:ea typeface="Times New Roman"/>
                <a:cs typeface="Times New Roman"/>
                <a:sym typeface="Times New Roman"/>
              </a:defRPr>
            </a:pPr>
            <a:r>
              <a:t>Precision attachments serve the function of retention, stress distribution and aesthetics successfully. Appropriate selection of attachments, plays a major role in the success of treatment. </a:t>
            </a:r>
            <a:endParaRPr sz="2900"/>
          </a:p>
          <a:p>
            <a:pPr>
              <a:lnSpc>
                <a:spcPct val="200000"/>
              </a:lnSpc>
              <a:buBlip>
                <a:blip r:embed="rId2"/>
              </a:buBlip>
              <a:defRPr sz="2200">
                <a:latin typeface="Times New Roman"/>
                <a:ea typeface="Times New Roman"/>
                <a:cs typeface="Times New Roman"/>
                <a:sym typeface="Times New Roman"/>
              </a:defRPr>
            </a:pPr>
            <a:r>
              <a:t>Use of precision attachment strengthens the aspects of retention and particularly, esthetics when compared to conventional removable partial dentures</a:t>
            </a:r>
            <a:r>
              <a:t>.</a:t>
            </a:r>
          </a:p>
        </p:txBody>
      </p:sp>
      <p:sp>
        <p:nvSpPr>
          <p:cNvPr id="312" name="Slide Number Placeholder 3"/>
          <p:cNvSpPr txBox="1"/>
          <p:nvPr>
            <p:ph type="sldNum" sz="quarter" idx="4294967295"/>
          </p:nvPr>
        </p:nvSpPr>
        <p:spPr>
          <a:xfrm>
            <a:off x="8413149" y="6449330"/>
            <a:ext cx="273654" cy="26425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5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14" name="Title 1"/>
          <p:cNvSpPr txBox="1"/>
          <p:nvPr>
            <p:ph type="title"/>
          </p:nvPr>
        </p:nvSpPr>
        <p:spPr>
          <a:xfrm>
            <a:off x="747691" y="217715"/>
            <a:ext cx="7765323" cy="1326322"/>
          </a:xfrm>
          <a:prstGeom prst="rect">
            <a:avLst/>
          </a:prstGeom>
        </p:spPr>
        <p:txBody>
          <a:bodyPr/>
          <a:lstStyle>
            <a:lvl1pPr>
              <a:defRPr>
                <a:solidFill>
                  <a:srgbClr val="FFC000"/>
                </a:solidFill>
                <a:latin typeface="Times New Roman"/>
                <a:ea typeface="Times New Roman"/>
                <a:cs typeface="Times New Roman"/>
                <a:sym typeface="Times New Roman"/>
              </a:defRPr>
            </a:lvl1pPr>
          </a:lstStyle>
          <a:p>
            <a:pPr/>
            <a:r>
              <a:t>TAKE HOME MESSAGE</a:t>
            </a:r>
          </a:p>
        </p:txBody>
      </p:sp>
      <p:sp>
        <p:nvSpPr>
          <p:cNvPr id="315" name="Content Placeholder 2"/>
          <p:cNvSpPr txBox="1"/>
          <p:nvPr>
            <p:ph type="body" idx="1"/>
          </p:nvPr>
        </p:nvSpPr>
        <p:spPr>
          <a:xfrm>
            <a:off x="689338" y="1716053"/>
            <a:ext cx="7765324" cy="3695138"/>
          </a:xfrm>
          <a:prstGeom prst="rect">
            <a:avLst/>
          </a:prstGeom>
        </p:spPr>
        <p:txBody>
          <a:bodyPr/>
          <a:lstStyle/>
          <a:p>
            <a:pPr>
              <a:lnSpc>
                <a:spcPct val="150000"/>
              </a:lnSpc>
              <a:buBlip>
                <a:blip r:embed="rId2"/>
              </a:buBlip>
              <a:defRPr sz="2400">
                <a:latin typeface="Times New Roman"/>
                <a:ea typeface="Times New Roman"/>
                <a:cs typeface="Times New Roman"/>
                <a:sym typeface="Times New Roman"/>
              </a:defRPr>
            </a:pPr>
            <a:r>
              <a:t>The clinicians who familiarize himself with precision attachments will add a new dimensions to his treatment options </a:t>
            </a:r>
          </a:p>
          <a:p>
            <a:pPr>
              <a:lnSpc>
                <a:spcPct val="150000"/>
              </a:lnSpc>
              <a:buBlip>
                <a:blip r:embed="rId2"/>
              </a:buBlip>
              <a:defRPr sz="2400">
                <a:latin typeface="Times New Roman"/>
                <a:ea typeface="Times New Roman"/>
                <a:cs typeface="Times New Roman"/>
                <a:sym typeface="Times New Roman"/>
              </a:defRPr>
            </a:pPr>
            <a:r>
              <a:t>Proper maintenance and care by the patient and regular follow up decides on the long term success of the attachment and prosthesis. </a:t>
            </a:r>
          </a:p>
        </p:txBody>
      </p:sp>
      <p:sp>
        <p:nvSpPr>
          <p:cNvPr id="316" name="Slide Number Placeholder 3"/>
          <p:cNvSpPr txBox="1"/>
          <p:nvPr>
            <p:ph type="sldNum" sz="quarter" idx="4294967295"/>
          </p:nvPr>
        </p:nvSpPr>
        <p:spPr>
          <a:xfrm>
            <a:off x="8413149" y="6449330"/>
            <a:ext cx="273654" cy="26425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5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18" name="Title 1"/>
          <p:cNvSpPr txBox="1"/>
          <p:nvPr>
            <p:ph type="title"/>
          </p:nvPr>
        </p:nvSpPr>
        <p:spPr>
          <a:xfrm>
            <a:off x="685346" y="158338"/>
            <a:ext cx="7765323" cy="1052947"/>
          </a:xfrm>
          <a:prstGeom prst="rect">
            <a:avLst/>
          </a:prstGeom>
        </p:spPr>
        <p:txBody>
          <a:bodyPr/>
          <a:lstStyle>
            <a:lvl1pPr>
              <a:defRPr>
                <a:solidFill>
                  <a:srgbClr val="FFC000"/>
                </a:solidFill>
                <a:latin typeface="Times New Roman"/>
                <a:ea typeface="Times New Roman"/>
                <a:cs typeface="Times New Roman"/>
                <a:sym typeface="Times New Roman"/>
              </a:defRPr>
            </a:lvl1pPr>
          </a:lstStyle>
          <a:p>
            <a:pPr/>
            <a:r>
              <a:t>references</a:t>
            </a:r>
          </a:p>
        </p:txBody>
      </p:sp>
      <p:sp>
        <p:nvSpPr>
          <p:cNvPr id="319" name="Content Placeholder 2"/>
          <p:cNvSpPr txBox="1"/>
          <p:nvPr>
            <p:ph type="body" idx="1"/>
          </p:nvPr>
        </p:nvSpPr>
        <p:spPr>
          <a:xfrm>
            <a:off x="685345" y="1312292"/>
            <a:ext cx="7765324" cy="5195385"/>
          </a:xfrm>
          <a:prstGeom prst="rect">
            <a:avLst/>
          </a:prstGeom>
        </p:spPr>
        <p:txBody>
          <a:bodyPr/>
          <a:lstStyle/>
          <a:p>
            <a:pPr marL="322325" indent="-322325" algn="just" defTabSz="859536">
              <a:lnSpc>
                <a:spcPct val="150000"/>
              </a:lnSpc>
              <a:spcBef>
                <a:spcPts val="600"/>
              </a:spcBef>
              <a:buBlip>
                <a:blip r:embed="rId2"/>
              </a:buBlip>
              <a:defRPr sz="2068">
                <a:latin typeface="Times New Roman"/>
                <a:ea typeface="Times New Roman"/>
                <a:cs typeface="Times New Roman"/>
                <a:sym typeface="Times New Roman"/>
              </a:defRPr>
            </a:pPr>
            <a:r>
              <a:t>Kanathila H. et al., </a:t>
            </a:r>
            <a:r>
              <a:t> An insight into various attachments used in prosthodontics: A review, International Journal of Applied Dental Sciences,  2018; 4(4): 157-160</a:t>
            </a:r>
          </a:p>
          <a:p>
            <a:pPr marL="322325" indent="-322325" algn="just" defTabSz="859536">
              <a:lnSpc>
                <a:spcPct val="150000"/>
              </a:lnSpc>
              <a:spcBef>
                <a:spcPts val="600"/>
              </a:spcBef>
              <a:buBlip>
                <a:blip r:embed="rId2"/>
              </a:buBlip>
              <a:defRPr sz="2068">
                <a:latin typeface="Times New Roman"/>
                <a:ea typeface="Times New Roman"/>
                <a:cs typeface="Times New Roman"/>
                <a:sym typeface="Times New Roman"/>
              </a:defRPr>
            </a:pPr>
            <a:r>
              <a:t>Mensor MC. Classification and selection of attachments. J Prosthet Dent. 1973; 29:494-97 </a:t>
            </a:r>
          </a:p>
          <a:p>
            <a:pPr marL="322325" indent="-322325" algn="just" defTabSz="859536">
              <a:lnSpc>
                <a:spcPct val="150000"/>
              </a:lnSpc>
              <a:spcBef>
                <a:spcPts val="600"/>
              </a:spcBef>
              <a:buBlip>
                <a:blip r:embed="rId2"/>
              </a:buBlip>
              <a:defRPr sz="2068">
                <a:latin typeface="Times New Roman"/>
                <a:ea typeface="Times New Roman"/>
                <a:cs typeface="Times New Roman"/>
                <a:sym typeface="Times New Roman"/>
              </a:defRPr>
            </a:pPr>
            <a:r>
              <a:t>Preiskel H.W. Precision attachments in Prosthodontics: The applications of intracoronal and extracoronal attachments, volume 1, Quintessence books</a:t>
            </a:r>
          </a:p>
          <a:p>
            <a:pPr marL="322325" indent="-322325" algn="just" defTabSz="859536">
              <a:lnSpc>
                <a:spcPct val="150000"/>
              </a:lnSpc>
              <a:spcBef>
                <a:spcPts val="600"/>
              </a:spcBef>
              <a:buBlip>
                <a:blip r:embed="rId2"/>
              </a:buBlip>
              <a:defRPr sz="2068">
                <a:latin typeface="Times New Roman"/>
                <a:ea typeface="Times New Roman"/>
                <a:cs typeface="Times New Roman"/>
                <a:sym typeface="Times New Roman"/>
              </a:defRPr>
            </a:pPr>
            <a:r>
              <a:t>Preiskel H.W.  Precision attachments for partially dentate mouth, </a:t>
            </a:r>
            <a:r>
              <a:t>Annals of the Royal College of Surgeons of England (I974),  vol 55, 294-298</a:t>
            </a:r>
          </a:p>
        </p:txBody>
      </p:sp>
      <p:sp>
        <p:nvSpPr>
          <p:cNvPr id="320" name="Slide Number Placeholder 3"/>
          <p:cNvSpPr txBox="1"/>
          <p:nvPr>
            <p:ph type="sldNum" sz="quarter" idx="4294967295"/>
          </p:nvPr>
        </p:nvSpPr>
        <p:spPr>
          <a:xfrm>
            <a:off x="8413149" y="6449330"/>
            <a:ext cx="273654" cy="26425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5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22" name="Title 1"/>
          <p:cNvSpPr txBox="1"/>
          <p:nvPr>
            <p:ph type="title"/>
          </p:nvPr>
        </p:nvSpPr>
        <p:spPr>
          <a:xfrm>
            <a:off x="457200" y="92073"/>
            <a:ext cx="8229600" cy="1508128"/>
          </a:xfrm>
          <a:prstGeom prst="rect">
            <a:avLst/>
          </a:prstGeom>
        </p:spPr>
        <p:txBody>
          <a:bodyPr/>
          <a:lstStyle/>
          <a:p>
            <a:pPr/>
            <a:r>
              <a:t>QUESTIONS</a:t>
            </a:r>
          </a:p>
        </p:txBody>
      </p:sp>
      <p:sp>
        <p:nvSpPr>
          <p:cNvPr id="323" name="Content Placeholder 2"/>
          <p:cNvSpPr txBox="1"/>
          <p:nvPr>
            <p:ph type="body" idx="1"/>
          </p:nvPr>
        </p:nvSpPr>
        <p:spPr>
          <a:prstGeom prst="rect">
            <a:avLst/>
          </a:prstGeom>
        </p:spPr>
        <p:txBody>
          <a:bodyPr/>
          <a:lstStyle/>
          <a:p>
            <a:pPr marL="342899" indent="-342899">
              <a:buBlip>
                <a:blip r:embed="rId2"/>
              </a:buBlip>
              <a:defRPr sz="1800"/>
            </a:pPr>
            <a:r>
              <a:t>1.DESCRIBE THE METHOD TO CONTROL SALIVA  AND SOFT TISSUE MANAGEMENT FOR FPD</a:t>
            </a:r>
          </a:p>
          <a:p>
            <a:pPr marL="342899" indent="-342899">
              <a:buBlip>
                <a:blip r:embed="rId2"/>
              </a:buBlip>
              <a:defRPr sz="1800"/>
            </a:pPr>
            <a:r>
              <a:t>2.DEFINE GINGIVAL RETRACTION. WHAT ARE THE VARIOUS METHODS OF GINGIVAL RETRACTION FOLLOWED IN FPD WORK.</a:t>
            </a:r>
          </a:p>
          <a:p>
            <a:pPr marL="342899" indent="-342899">
              <a:buBlip>
                <a:blip r:embed="rId2"/>
              </a:buBlip>
              <a:defRPr sz="1800"/>
            </a:pPr>
          </a:p>
          <a:p>
            <a:pPr marL="342899" indent="-342899">
              <a:buBlip>
                <a:blip r:embed="rId2"/>
              </a:buBlip>
              <a:defRPr sz="1800"/>
            </a:pPr>
            <a:r>
              <a:t>SHORT ANSWER-</a:t>
            </a:r>
          </a:p>
          <a:p>
            <a:pPr marL="342899" indent="-342899">
              <a:buBlip>
                <a:blip r:embed="rId2"/>
              </a:buBlip>
              <a:defRPr sz="1800"/>
            </a:pPr>
            <a:r>
              <a:t>1.TISSUE MANAGEMENT IN FPD</a:t>
            </a:r>
          </a:p>
          <a:p>
            <a:pPr marL="342899" indent="-342899">
              <a:buBlip>
                <a:blip r:embed="rId2"/>
              </a:buBlip>
              <a:defRPr sz="1800"/>
            </a:pPr>
            <a:r>
              <a:t>2.RETRACTION CORD</a:t>
            </a:r>
          </a:p>
          <a:p>
            <a:pPr marL="342899" indent="-342899">
              <a:buBlip>
                <a:blip r:embed="rId2"/>
              </a:buBlip>
              <a:defRPr sz="1800"/>
            </a:pPr>
            <a:r>
              <a:t>3.FLUID CONTROL</a:t>
            </a:r>
          </a:p>
        </p:txBody>
      </p:sp>
    </p:spTree>
  </p:cSld>
  <p:clrMapOvr>
    <a:masterClrMapping/>
  </p:clrMapOvr>
  <p:transition xmlns:p14="http://schemas.microsoft.com/office/powerpoint/2010/main" spd="med" advClick="1"/>
</p:sld>
</file>

<file path=ppt/slides/slide5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25" name="THANK YOU"/>
          <p:cNvSpPr txBox="1"/>
          <p:nvPr/>
        </p:nvSpPr>
        <p:spPr>
          <a:xfrm>
            <a:off x="1219200" y="2057400"/>
            <a:ext cx="7132249" cy="1448554"/>
          </a:xfrm>
          <a:prstGeom prst="rect">
            <a:avLst/>
          </a:prstGeom>
          <a:ln w="12700">
            <a:miter lim="400000"/>
          </a:ln>
          <a:extLst>
            <a:ext uri="{C572A759-6A51-4108-AA02-DFA0A04FC94B}">
              <ma14:wrappingTextBoxFlag xmlns:ma14="http://schemas.microsoft.com/office/mac/drawingml/2011/main" val="1"/>
            </a:ext>
          </a:extLst>
        </p:spPr>
        <p:txBody>
          <a:bodyPr wrap="none" lIns="45718" tIns="45718" rIns="45718" bIns="45718">
            <a:spAutoFit/>
          </a:bodyPr>
          <a:lstStyle/>
          <a:p>
            <a:pPr>
              <a:defRPr i="0" sz="9600">
                <a:solidFill>
                  <a:srgbClr val="FFFFFF"/>
                </a:solidFill>
                <a:latin typeface="Arial"/>
                <a:ea typeface="Arial"/>
                <a:cs typeface="Arial"/>
                <a:sym typeface="Arial"/>
              </a:defRPr>
            </a:pPr>
            <a:r>
              <a:t>THANK</a:t>
            </a:r>
            <a:r>
              <a:rPr sz="7200"/>
              <a:t> </a:t>
            </a:r>
            <a:r>
              <a:t>YOU</a:t>
            </a:r>
          </a:p>
        </p:txBody>
      </p:sp>
    </p:spTree>
  </p:cSld>
  <p:clrMapOvr>
    <a:masterClrMapping/>
  </p:clrMapOvr>
  <p:transition xmlns:p14="http://schemas.microsoft.com/office/powerpoint/2010/main" spd="med" advClick="1"/>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98" name="METHOD OF FLUID CONTROL"/>
          <p:cNvSpPr txBox="1"/>
          <p:nvPr>
            <p:ph type="title" idx="4294967295"/>
          </p:nvPr>
        </p:nvSpPr>
        <p:spPr>
          <a:xfrm>
            <a:off x="457200" y="277812"/>
            <a:ext cx="8229600" cy="1143001"/>
          </a:xfrm>
          <a:prstGeom prst="rect">
            <a:avLst/>
          </a:prstGeom>
          <a:solidFill>
            <a:schemeClr val="accent2"/>
          </a:solidFill>
          <a:ln w="9525">
            <a:solidFill>
              <a:srgbClr val="FFFF66"/>
            </a:solidFill>
            <a:round/>
          </a:ln>
        </p:spPr>
        <p:txBody>
          <a:bodyPr/>
          <a:lstStyle>
            <a:lvl1pPr>
              <a:defRPr>
                <a:effectLst>
                  <a:outerShdw sx="100000" sy="100000" kx="0" ky="0" algn="b" rotWithShape="0" blurRad="12700" dist="25400" dir="2700000">
                    <a:srgbClr val="000000"/>
                  </a:outerShdw>
                </a:effectLst>
              </a:defRPr>
            </a:lvl1pPr>
          </a:lstStyle>
          <a:p>
            <a:pPr/>
            <a:r>
              <a:t>METHOD OF FLUID CONTROL </a:t>
            </a:r>
          </a:p>
        </p:txBody>
      </p:sp>
      <p:sp>
        <p:nvSpPr>
          <p:cNvPr id="99" name="Line"/>
          <p:cNvSpPr/>
          <p:nvPr/>
        </p:nvSpPr>
        <p:spPr>
          <a:xfrm>
            <a:off x="4572000" y="1447800"/>
            <a:ext cx="0" cy="838200"/>
          </a:xfrm>
          <a:prstGeom prst="line">
            <a:avLst/>
          </a:prstGeom>
          <a:ln w="76200">
            <a:solidFill>
              <a:srgbClr val="FFFFFF"/>
            </a:solidFill>
          </a:ln>
        </p:spPr>
        <p:txBody>
          <a:bodyPr lIns="45718" tIns="45718" rIns="45718" bIns="45718"/>
          <a:lstStyle/>
          <a:p>
            <a:pPr>
              <a:defRPr>
                <a:solidFill>
                  <a:srgbClr val="000099"/>
                </a:solidFill>
              </a:defRPr>
            </a:pPr>
          </a:p>
        </p:txBody>
      </p:sp>
      <p:sp>
        <p:nvSpPr>
          <p:cNvPr id="100" name="Line"/>
          <p:cNvSpPr/>
          <p:nvPr/>
        </p:nvSpPr>
        <p:spPr>
          <a:xfrm>
            <a:off x="990600" y="2286000"/>
            <a:ext cx="7696200" cy="0"/>
          </a:xfrm>
          <a:prstGeom prst="line">
            <a:avLst/>
          </a:prstGeom>
          <a:ln w="76200">
            <a:solidFill>
              <a:srgbClr val="FFFFFF"/>
            </a:solidFill>
          </a:ln>
        </p:spPr>
        <p:txBody>
          <a:bodyPr lIns="45718" tIns="45718" rIns="45718" bIns="45718"/>
          <a:lstStyle/>
          <a:p>
            <a:pPr>
              <a:defRPr>
                <a:solidFill>
                  <a:srgbClr val="000099"/>
                </a:solidFill>
              </a:defRPr>
            </a:pPr>
          </a:p>
        </p:txBody>
      </p:sp>
      <p:sp>
        <p:nvSpPr>
          <p:cNvPr id="101" name="Line"/>
          <p:cNvSpPr/>
          <p:nvPr/>
        </p:nvSpPr>
        <p:spPr>
          <a:xfrm flipH="1">
            <a:off x="990599" y="2285998"/>
            <a:ext cx="3" cy="1143004"/>
          </a:xfrm>
          <a:prstGeom prst="line">
            <a:avLst/>
          </a:prstGeom>
          <a:ln w="76200">
            <a:solidFill>
              <a:srgbClr val="FFFFFF"/>
            </a:solidFill>
            <a:tailEnd type="triangle"/>
          </a:ln>
        </p:spPr>
        <p:txBody>
          <a:bodyPr lIns="45718" tIns="45718" rIns="45718" bIns="45718"/>
          <a:lstStyle/>
          <a:p>
            <a:pPr>
              <a:defRPr>
                <a:solidFill>
                  <a:srgbClr val="000099"/>
                </a:solidFill>
              </a:defRPr>
            </a:pPr>
          </a:p>
        </p:txBody>
      </p:sp>
      <p:sp>
        <p:nvSpPr>
          <p:cNvPr id="102" name="MECHANICAL"/>
          <p:cNvSpPr txBox="1"/>
          <p:nvPr/>
        </p:nvSpPr>
        <p:spPr>
          <a:xfrm>
            <a:off x="441325" y="3354388"/>
            <a:ext cx="1534674" cy="370839"/>
          </a:xfrm>
          <a:prstGeom prst="rect">
            <a:avLst/>
          </a:prstGeom>
          <a:ln w="12700">
            <a:miter lim="400000"/>
          </a:ln>
          <a:extLst>
            <a:ext uri="{C572A759-6A51-4108-AA02-DFA0A04FC94B}">
              <ma14:wrappingTextBoxFlag xmlns:ma14="http://schemas.microsoft.com/office/mac/drawingml/2011/main" val="1"/>
            </a:ext>
          </a:extLst>
        </p:spPr>
        <p:txBody>
          <a:bodyPr wrap="none" lIns="45718" tIns="45718" rIns="45718" bIns="45718">
            <a:spAutoFit/>
          </a:bodyPr>
          <a:lstStyle>
            <a:lvl1pPr>
              <a:defRPr i="0" sz="1800">
                <a:solidFill>
                  <a:srgbClr val="FFFFFF"/>
                </a:solidFill>
                <a:latin typeface="Tahoma"/>
                <a:ea typeface="Tahoma"/>
                <a:cs typeface="Tahoma"/>
                <a:sym typeface="Tahoma"/>
              </a:defRPr>
            </a:lvl1pPr>
          </a:lstStyle>
          <a:p>
            <a:pPr/>
            <a:r>
              <a:t>MECHANICAL </a:t>
            </a:r>
          </a:p>
        </p:txBody>
      </p:sp>
      <p:sp>
        <p:nvSpPr>
          <p:cNvPr id="103" name="Line"/>
          <p:cNvSpPr/>
          <p:nvPr/>
        </p:nvSpPr>
        <p:spPr>
          <a:xfrm>
            <a:off x="4572000" y="2362200"/>
            <a:ext cx="0" cy="1066800"/>
          </a:xfrm>
          <a:prstGeom prst="line">
            <a:avLst/>
          </a:prstGeom>
          <a:ln w="76200">
            <a:solidFill>
              <a:srgbClr val="FFFFFF"/>
            </a:solidFill>
            <a:tailEnd type="triangle"/>
          </a:ln>
        </p:spPr>
        <p:txBody>
          <a:bodyPr lIns="45718" tIns="45718" rIns="45718" bIns="45718"/>
          <a:lstStyle/>
          <a:p>
            <a:pPr>
              <a:defRPr>
                <a:solidFill>
                  <a:srgbClr val="000099"/>
                </a:solidFill>
              </a:defRPr>
            </a:pPr>
          </a:p>
        </p:txBody>
      </p:sp>
      <p:sp>
        <p:nvSpPr>
          <p:cNvPr id="104" name="CHEMICAL"/>
          <p:cNvSpPr txBox="1"/>
          <p:nvPr/>
        </p:nvSpPr>
        <p:spPr>
          <a:xfrm>
            <a:off x="4038600" y="3354388"/>
            <a:ext cx="1173580" cy="370839"/>
          </a:xfrm>
          <a:prstGeom prst="rect">
            <a:avLst/>
          </a:prstGeom>
          <a:ln w="12700">
            <a:miter lim="400000"/>
          </a:ln>
          <a:extLst>
            <a:ext uri="{C572A759-6A51-4108-AA02-DFA0A04FC94B}">
              <ma14:wrappingTextBoxFlag xmlns:ma14="http://schemas.microsoft.com/office/mac/drawingml/2011/main" val="1"/>
            </a:ext>
          </a:extLst>
        </p:spPr>
        <p:txBody>
          <a:bodyPr wrap="none" lIns="45718" tIns="45718" rIns="45718" bIns="45718">
            <a:spAutoFit/>
          </a:bodyPr>
          <a:lstStyle>
            <a:lvl1pPr>
              <a:defRPr i="0" sz="1800">
                <a:solidFill>
                  <a:srgbClr val="FFFFFF"/>
                </a:solidFill>
                <a:latin typeface="Tahoma"/>
                <a:ea typeface="Tahoma"/>
                <a:cs typeface="Tahoma"/>
                <a:sym typeface="Tahoma"/>
              </a:defRPr>
            </a:lvl1pPr>
          </a:lstStyle>
          <a:p>
            <a:pPr/>
            <a:r>
              <a:t>CHEMICAL</a:t>
            </a:r>
          </a:p>
        </p:txBody>
      </p:sp>
      <p:sp>
        <p:nvSpPr>
          <p:cNvPr id="105" name="Line"/>
          <p:cNvSpPr/>
          <p:nvPr/>
        </p:nvSpPr>
        <p:spPr>
          <a:xfrm>
            <a:off x="8610599" y="2285998"/>
            <a:ext cx="2" cy="1143004"/>
          </a:xfrm>
          <a:prstGeom prst="line">
            <a:avLst/>
          </a:prstGeom>
          <a:ln w="76200">
            <a:solidFill>
              <a:srgbClr val="FFFFFF"/>
            </a:solidFill>
            <a:tailEnd type="triangle"/>
          </a:ln>
        </p:spPr>
        <p:txBody>
          <a:bodyPr lIns="45718" tIns="45718" rIns="45718" bIns="45718"/>
          <a:lstStyle/>
          <a:p>
            <a:pPr>
              <a:defRPr>
                <a:solidFill>
                  <a:srgbClr val="000099"/>
                </a:solidFill>
              </a:defRPr>
            </a:pPr>
          </a:p>
        </p:txBody>
      </p:sp>
      <p:sp>
        <p:nvSpPr>
          <p:cNvPr id="106" name="OTHER"/>
          <p:cNvSpPr txBox="1"/>
          <p:nvPr/>
        </p:nvSpPr>
        <p:spPr>
          <a:xfrm>
            <a:off x="7772400" y="3462338"/>
            <a:ext cx="818625" cy="370839"/>
          </a:xfrm>
          <a:prstGeom prst="rect">
            <a:avLst/>
          </a:prstGeom>
          <a:ln w="12700">
            <a:miter lim="400000"/>
          </a:ln>
          <a:extLst>
            <a:ext uri="{C572A759-6A51-4108-AA02-DFA0A04FC94B}">
              <ma14:wrappingTextBoxFlag xmlns:ma14="http://schemas.microsoft.com/office/mac/drawingml/2011/main" val="1"/>
            </a:ext>
          </a:extLst>
        </p:spPr>
        <p:txBody>
          <a:bodyPr wrap="none" lIns="45718" tIns="45718" rIns="45718" bIns="45718">
            <a:spAutoFit/>
          </a:bodyPr>
          <a:lstStyle>
            <a:lvl1pPr>
              <a:defRPr i="0" sz="1800">
                <a:solidFill>
                  <a:srgbClr val="FFFFFF"/>
                </a:solidFill>
                <a:latin typeface="Tahoma"/>
                <a:ea typeface="Tahoma"/>
                <a:cs typeface="Tahoma"/>
                <a:sym typeface="Tahoma"/>
              </a:defRPr>
            </a:lvl1pPr>
          </a:lstStyle>
          <a:p>
            <a:pPr/>
            <a:r>
              <a:t>OTHER</a:t>
            </a:r>
          </a:p>
        </p:txBody>
      </p:sp>
      <p:sp>
        <p:nvSpPr>
          <p:cNvPr id="107" name="Rubber dam…"/>
          <p:cNvSpPr txBox="1"/>
          <p:nvPr/>
        </p:nvSpPr>
        <p:spPr>
          <a:xfrm>
            <a:off x="249236" y="4187825"/>
            <a:ext cx="2569998" cy="2056763"/>
          </a:xfrm>
          <a:prstGeom prst="rect">
            <a:avLst/>
          </a:prstGeom>
          <a:solidFill>
            <a:schemeClr val="accent2"/>
          </a:solidFill>
          <a:ln>
            <a:solidFill>
              <a:srgbClr val="FFFF66"/>
            </a:solidFill>
          </a:ln>
          <a:extLst>
            <a:ext uri="{C572A759-6A51-4108-AA02-DFA0A04FC94B}">
              <ma14:wrappingTextBoxFlag xmlns:ma14="http://schemas.microsoft.com/office/mac/drawingml/2011/main" val="1"/>
            </a:ext>
          </a:extLst>
        </p:spPr>
        <p:txBody>
          <a:bodyPr wrap="none" lIns="45718" tIns="45718" rIns="45718" bIns="45718">
            <a:spAutoFit/>
          </a:bodyPr>
          <a:lstStyle/>
          <a:p>
            <a:pPr marL="342900" indent="-342900">
              <a:buSzPct val="100000"/>
              <a:buAutoNum type="arabicPeriod" startAt="1"/>
              <a:defRPr i="0" sz="1800">
                <a:solidFill>
                  <a:srgbClr val="FFFFFF"/>
                </a:solidFill>
                <a:latin typeface="Tahoma"/>
                <a:ea typeface="Tahoma"/>
                <a:cs typeface="Tahoma"/>
                <a:sym typeface="Tahoma"/>
              </a:defRPr>
            </a:pPr>
            <a:r>
              <a:t>Rubber dam</a:t>
            </a:r>
          </a:p>
          <a:p>
            <a:pPr marL="342900" indent="-342900">
              <a:buSzPct val="100000"/>
              <a:buAutoNum type="arabicPeriod" startAt="1"/>
              <a:defRPr i="0" sz="1800">
                <a:solidFill>
                  <a:srgbClr val="FFFFFF"/>
                </a:solidFill>
                <a:latin typeface="Tahoma"/>
                <a:ea typeface="Tahoma"/>
                <a:cs typeface="Tahoma"/>
                <a:sym typeface="Tahoma"/>
              </a:defRPr>
            </a:pPr>
          </a:p>
          <a:p>
            <a:pPr marL="342900" indent="-342900">
              <a:buSzPct val="100000"/>
              <a:buAutoNum type="arabicPeriod" startAt="2"/>
              <a:defRPr i="0" sz="1800">
                <a:solidFill>
                  <a:srgbClr val="FFFFFF"/>
                </a:solidFill>
                <a:latin typeface="Tahoma"/>
                <a:ea typeface="Tahoma"/>
                <a:cs typeface="Tahoma"/>
                <a:sym typeface="Tahoma"/>
              </a:defRPr>
            </a:pPr>
            <a:r>
              <a:t>High volume vacuum</a:t>
            </a:r>
          </a:p>
          <a:p>
            <a:pPr marL="342900" indent="-342900">
              <a:buSzPct val="100000"/>
              <a:buAutoNum type="arabicPeriod" startAt="2"/>
              <a:defRPr i="0" sz="1800">
                <a:solidFill>
                  <a:srgbClr val="FFFFFF"/>
                </a:solidFill>
                <a:latin typeface="Tahoma"/>
                <a:ea typeface="Tahoma"/>
                <a:cs typeface="Tahoma"/>
                <a:sym typeface="Tahoma"/>
              </a:defRPr>
            </a:pPr>
          </a:p>
          <a:p>
            <a:pPr marL="342900" indent="-342900">
              <a:buSzPct val="100000"/>
              <a:buAutoNum type="arabicPeriod" startAt="3"/>
              <a:defRPr i="0" sz="1800">
                <a:solidFill>
                  <a:srgbClr val="FFFFFF"/>
                </a:solidFill>
                <a:latin typeface="Tahoma"/>
                <a:ea typeface="Tahoma"/>
                <a:cs typeface="Tahoma"/>
                <a:sym typeface="Tahoma"/>
              </a:defRPr>
            </a:pPr>
            <a:r>
              <a:t>Saliva  ejector</a:t>
            </a:r>
          </a:p>
          <a:p>
            <a:pPr marL="342900" indent="-342900">
              <a:buSzPct val="100000"/>
              <a:buAutoNum type="arabicPeriod" startAt="3"/>
              <a:defRPr i="0" sz="1800">
                <a:solidFill>
                  <a:srgbClr val="FFFFFF"/>
                </a:solidFill>
                <a:latin typeface="Tahoma"/>
                <a:ea typeface="Tahoma"/>
                <a:cs typeface="Tahoma"/>
                <a:sym typeface="Tahoma"/>
              </a:defRPr>
            </a:pPr>
          </a:p>
          <a:p>
            <a:pPr marL="342900" indent="-342900">
              <a:buSzPct val="100000"/>
              <a:buAutoNum type="arabicPeriod" startAt="4"/>
              <a:defRPr i="0" sz="1800">
                <a:solidFill>
                  <a:srgbClr val="FFFFFF"/>
                </a:solidFill>
                <a:latin typeface="Tahoma"/>
                <a:ea typeface="Tahoma"/>
                <a:cs typeface="Tahoma"/>
                <a:sym typeface="Tahoma"/>
              </a:defRPr>
            </a:pPr>
            <a:r>
              <a:t>svedopter</a:t>
            </a:r>
          </a:p>
        </p:txBody>
      </p:sp>
      <p:sp>
        <p:nvSpPr>
          <p:cNvPr id="108" name="Anti-sialogogues…"/>
          <p:cNvSpPr txBox="1"/>
          <p:nvPr/>
        </p:nvSpPr>
        <p:spPr>
          <a:xfrm>
            <a:off x="3505200" y="4191000"/>
            <a:ext cx="2173854" cy="939163"/>
          </a:xfrm>
          <a:prstGeom prst="rect">
            <a:avLst/>
          </a:prstGeom>
          <a:solidFill>
            <a:schemeClr val="accent2"/>
          </a:solidFill>
          <a:ln>
            <a:solidFill>
              <a:srgbClr val="FFFF66"/>
            </a:solidFill>
          </a:ln>
          <a:extLst>
            <a:ext uri="{C572A759-6A51-4108-AA02-DFA0A04FC94B}">
              <ma14:wrappingTextBoxFlag xmlns:ma14="http://schemas.microsoft.com/office/mac/drawingml/2011/main" val="1"/>
            </a:ext>
          </a:extLst>
        </p:spPr>
        <p:txBody>
          <a:bodyPr wrap="none" lIns="45718" tIns="45718" rIns="45718" bIns="45718">
            <a:spAutoFit/>
          </a:bodyPr>
          <a:lstStyle/>
          <a:p>
            <a:pPr marL="342900" indent="-342900">
              <a:buSzPct val="100000"/>
              <a:buAutoNum type="arabicPeriod" startAt="1"/>
              <a:defRPr i="0" sz="1800">
                <a:solidFill>
                  <a:srgbClr val="FFFFFF"/>
                </a:solidFill>
                <a:latin typeface="Tahoma"/>
                <a:ea typeface="Tahoma"/>
                <a:cs typeface="Tahoma"/>
                <a:sym typeface="Tahoma"/>
              </a:defRPr>
            </a:pPr>
            <a:r>
              <a:t>Anti-sialogogues</a:t>
            </a:r>
          </a:p>
          <a:p>
            <a:pPr marL="342900" indent="-342900">
              <a:buSzPct val="100000"/>
              <a:buAutoNum type="arabicPeriod" startAt="1"/>
              <a:defRPr i="0" sz="1800">
                <a:solidFill>
                  <a:srgbClr val="FFFFFF"/>
                </a:solidFill>
                <a:latin typeface="Tahoma"/>
                <a:ea typeface="Tahoma"/>
                <a:cs typeface="Tahoma"/>
                <a:sym typeface="Tahoma"/>
              </a:defRPr>
            </a:pPr>
          </a:p>
          <a:p>
            <a:pPr marL="342900" indent="-342900">
              <a:buSzPct val="100000"/>
              <a:buAutoNum type="arabicPeriod" startAt="2"/>
              <a:defRPr i="0" sz="1800">
                <a:solidFill>
                  <a:srgbClr val="FFFFFF"/>
                </a:solidFill>
                <a:latin typeface="Tahoma"/>
                <a:ea typeface="Tahoma"/>
                <a:cs typeface="Tahoma"/>
                <a:sym typeface="Tahoma"/>
              </a:defRPr>
            </a:pPr>
            <a:r>
              <a:t>Local anesthetics</a:t>
            </a:r>
          </a:p>
        </p:txBody>
      </p:sp>
      <p:sp>
        <p:nvSpPr>
          <p:cNvPr id="109" name="Cotton rolls…"/>
          <p:cNvSpPr txBox="1"/>
          <p:nvPr/>
        </p:nvSpPr>
        <p:spPr>
          <a:xfrm>
            <a:off x="6781800" y="4191000"/>
            <a:ext cx="2079869" cy="1497963"/>
          </a:xfrm>
          <a:prstGeom prst="rect">
            <a:avLst/>
          </a:prstGeom>
          <a:solidFill>
            <a:schemeClr val="accent2"/>
          </a:solidFill>
          <a:ln>
            <a:solidFill>
              <a:srgbClr val="FFFF66"/>
            </a:solidFill>
          </a:ln>
          <a:extLst>
            <a:ext uri="{C572A759-6A51-4108-AA02-DFA0A04FC94B}">
              <ma14:wrappingTextBoxFlag xmlns:ma14="http://schemas.microsoft.com/office/mac/drawingml/2011/main" val="1"/>
            </a:ext>
          </a:extLst>
        </p:spPr>
        <p:txBody>
          <a:bodyPr wrap="none" lIns="45718" tIns="45718" rIns="45718" bIns="45718">
            <a:spAutoFit/>
          </a:bodyPr>
          <a:lstStyle/>
          <a:p>
            <a:pPr marL="342900" indent="-342900">
              <a:buSzPct val="100000"/>
              <a:buAutoNum type="arabicPeriod" startAt="1"/>
              <a:defRPr i="0" sz="1800">
                <a:solidFill>
                  <a:srgbClr val="FFFFFF"/>
                </a:solidFill>
                <a:latin typeface="Tahoma"/>
                <a:ea typeface="Tahoma"/>
                <a:cs typeface="Tahoma"/>
                <a:sym typeface="Tahoma"/>
              </a:defRPr>
            </a:pPr>
            <a:r>
              <a:t>Cotton rolls</a:t>
            </a:r>
          </a:p>
          <a:p>
            <a:pPr marL="342900" indent="-342900">
              <a:buSzPct val="100000"/>
              <a:buAutoNum type="arabicPeriod" startAt="1"/>
              <a:defRPr i="0" sz="1800">
                <a:solidFill>
                  <a:srgbClr val="FFFFFF"/>
                </a:solidFill>
                <a:latin typeface="Tahoma"/>
                <a:ea typeface="Tahoma"/>
                <a:cs typeface="Tahoma"/>
                <a:sym typeface="Tahoma"/>
              </a:defRPr>
            </a:pPr>
          </a:p>
          <a:p>
            <a:pPr marL="342900" indent="-342900">
              <a:buSzPct val="100000"/>
              <a:buAutoNum type="arabicPeriod" startAt="2"/>
              <a:defRPr i="0" sz="1800">
                <a:solidFill>
                  <a:srgbClr val="FFFFFF"/>
                </a:solidFill>
                <a:latin typeface="Tahoma"/>
                <a:ea typeface="Tahoma"/>
                <a:cs typeface="Tahoma"/>
                <a:sym typeface="Tahoma"/>
              </a:defRPr>
            </a:pPr>
            <a:r>
              <a:t>Cellulose wafers</a:t>
            </a:r>
          </a:p>
          <a:p>
            <a:pPr marL="342900" indent="-342900">
              <a:buSzPct val="100000"/>
              <a:buAutoNum type="arabicPeriod" startAt="2"/>
              <a:defRPr i="0" sz="1800">
                <a:solidFill>
                  <a:srgbClr val="FFFFFF"/>
                </a:solidFill>
                <a:latin typeface="Tahoma"/>
                <a:ea typeface="Tahoma"/>
                <a:cs typeface="Tahoma"/>
                <a:sym typeface="Tahoma"/>
              </a:defRPr>
            </a:pPr>
          </a:p>
          <a:p>
            <a:pPr marL="342900" indent="-342900">
              <a:buSzPct val="100000"/>
              <a:buAutoNum type="arabicPeriod" startAt="3"/>
              <a:defRPr i="0" sz="1800">
                <a:solidFill>
                  <a:srgbClr val="FFFFFF"/>
                </a:solidFill>
                <a:latin typeface="Tahoma"/>
                <a:ea typeface="Tahoma"/>
                <a:cs typeface="Tahoma"/>
                <a:sym typeface="Tahoma"/>
              </a:defRPr>
            </a:pPr>
            <a:r>
              <a:t>Throat shields</a:t>
            </a:r>
          </a:p>
        </p:txBody>
      </p:sp>
    </p:spTree>
  </p:cSld>
  <p:clrMapOvr>
    <a:masterClrMapping/>
  </p:clrMapOvr>
  <p:transition xmlns:p14="http://schemas.microsoft.com/office/powerpoint/2010/main" spd="med" advClick="1"/>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11" name="RUBBER DAM"/>
          <p:cNvSpPr txBox="1"/>
          <p:nvPr>
            <p:ph type="title" idx="4294967295"/>
          </p:nvPr>
        </p:nvSpPr>
        <p:spPr>
          <a:xfrm>
            <a:off x="2133600" y="152400"/>
            <a:ext cx="4724400" cy="762000"/>
          </a:xfrm>
          <a:prstGeom prst="rect">
            <a:avLst/>
          </a:prstGeom>
          <a:solidFill>
            <a:schemeClr val="accent2"/>
          </a:solidFill>
          <a:ln w="9525">
            <a:solidFill>
              <a:srgbClr val="FFFF66"/>
            </a:solidFill>
            <a:round/>
          </a:ln>
        </p:spPr>
        <p:txBody>
          <a:bodyPr/>
          <a:lstStyle>
            <a:lvl1pPr>
              <a:defRPr sz="4000">
                <a:effectLst>
                  <a:outerShdw sx="100000" sy="100000" kx="0" ky="0" algn="b" rotWithShape="0" blurRad="12700" dist="25400" dir="2700000">
                    <a:srgbClr val="000000"/>
                  </a:outerShdw>
                </a:effectLst>
              </a:defRPr>
            </a:lvl1pPr>
          </a:lstStyle>
          <a:p>
            <a:pPr/>
            <a:r>
              <a:t>RUBBER DAM</a:t>
            </a:r>
          </a:p>
        </p:txBody>
      </p:sp>
      <p:sp>
        <p:nvSpPr>
          <p:cNvPr id="112" name="Introduced by S.C BARNUM  in 1864 .…"/>
          <p:cNvSpPr txBox="1"/>
          <p:nvPr>
            <p:ph type="body" idx="4294967295"/>
          </p:nvPr>
        </p:nvSpPr>
        <p:spPr>
          <a:xfrm>
            <a:off x="-2" y="1295400"/>
            <a:ext cx="9144004" cy="5334000"/>
          </a:xfrm>
          <a:prstGeom prst="rect">
            <a:avLst/>
          </a:prstGeom>
        </p:spPr>
        <p:txBody>
          <a:bodyPr/>
          <a:lstStyle/>
          <a:p>
            <a:pPr algn="just">
              <a:lnSpc>
                <a:spcPct val="80000"/>
              </a:lnSpc>
              <a:spcBef>
                <a:spcPts val="400"/>
              </a:spcBef>
              <a:buBlip>
                <a:blip r:embed="rId2"/>
              </a:buBlip>
              <a:defRPr sz="2000"/>
            </a:pPr>
            <a:r>
              <a:t>Introduced by S.C BARNUM  in 1864 .</a:t>
            </a:r>
          </a:p>
          <a:p>
            <a:pPr algn="just">
              <a:lnSpc>
                <a:spcPct val="80000"/>
              </a:lnSpc>
              <a:buBlip>
                <a:blip r:embed="rId2"/>
              </a:buBlip>
              <a:defRPr sz="2000"/>
            </a:pPr>
          </a:p>
          <a:p>
            <a:pPr algn="just">
              <a:lnSpc>
                <a:spcPct val="80000"/>
              </a:lnSpc>
              <a:spcBef>
                <a:spcPts val="400"/>
              </a:spcBef>
              <a:buBlip>
                <a:blip r:embed="rId2"/>
              </a:buBlip>
              <a:defRPr sz="2000"/>
            </a:pPr>
            <a:r>
              <a:t>It is the most effective of all isolation devices utilized in restorative dentistry .</a:t>
            </a:r>
          </a:p>
          <a:p>
            <a:pPr algn="just">
              <a:lnSpc>
                <a:spcPct val="80000"/>
              </a:lnSpc>
              <a:buBlip>
                <a:blip r:embed="rId2"/>
              </a:buBlip>
              <a:defRPr sz="2000"/>
            </a:pPr>
          </a:p>
          <a:p>
            <a:pPr algn="just">
              <a:lnSpc>
                <a:spcPct val="80000"/>
              </a:lnSpc>
              <a:spcBef>
                <a:spcPts val="400"/>
              </a:spcBef>
              <a:buBlip>
                <a:blip r:embed="rId2"/>
              </a:buBlip>
              <a:defRPr sz="2000"/>
            </a:pPr>
            <a:r>
              <a:t>valuable in the removal of old restorations or excavation of caries when exposure of the pulp is a possibility .</a:t>
            </a:r>
          </a:p>
          <a:p>
            <a:pPr algn="just">
              <a:lnSpc>
                <a:spcPct val="80000"/>
              </a:lnSpc>
              <a:buBlip>
                <a:blip r:embed="rId2"/>
              </a:buBlip>
              <a:defRPr sz="2000"/>
            </a:pPr>
          </a:p>
          <a:p>
            <a:pPr algn="just">
              <a:lnSpc>
                <a:spcPct val="80000"/>
              </a:lnSpc>
              <a:spcBef>
                <a:spcPts val="400"/>
              </a:spcBef>
              <a:buBlip>
                <a:blip r:embed="rId2"/>
              </a:buBlip>
              <a:defRPr sz="2000"/>
            </a:pPr>
            <a:r>
              <a:t>It is used to define the operating field by isolating one or more teeth from the oral environment.</a:t>
            </a:r>
          </a:p>
          <a:p>
            <a:pPr algn="just">
              <a:lnSpc>
                <a:spcPct val="80000"/>
              </a:lnSpc>
              <a:buBlip>
                <a:blip r:embed="rId2"/>
              </a:buBlip>
              <a:defRPr sz="2000"/>
            </a:pPr>
          </a:p>
          <a:p>
            <a:pPr algn="just">
              <a:lnSpc>
                <a:spcPct val="80000"/>
              </a:lnSpc>
              <a:spcBef>
                <a:spcPts val="400"/>
              </a:spcBef>
              <a:buBlip>
                <a:blip r:embed="rId2"/>
              </a:buBlip>
              <a:defRPr sz="2000"/>
            </a:pPr>
            <a:r>
              <a:t>It eliminates the saliva from the operating side and retracts the soft tissue.</a:t>
            </a:r>
          </a:p>
          <a:p>
            <a:pPr algn="just">
              <a:lnSpc>
                <a:spcPct val="80000"/>
              </a:lnSpc>
              <a:buBlip>
                <a:blip r:embed="rId2"/>
              </a:buBlip>
              <a:defRPr sz="2000"/>
            </a:pPr>
          </a:p>
          <a:p>
            <a:pPr algn="just">
              <a:lnSpc>
                <a:spcPct val="80000"/>
              </a:lnSpc>
              <a:spcBef>
                <a:spcPts val="400"/>
              </a:spcBef>
              <a:buBlip>
                <a:blip r:embed="rId2"/>
              </a:buBlip>
              <a:defRPr b="1" sz="2000">
                <a:solidFill>
                  <a:srgbClr val="FFFF66"/>
                </a:solidFill>
              </a:defRPr>
            </a:pPr>
            <a:r>
              <a:t>It should not be used while making a polyvinyl siloxane impression, because it will inhibit its polymerization</a:t>
            </a:r>
            <a:r>
              <a:rPr b="0"/>
              <a:t> .</a:t>
            </a:r>
          </a:p>
          <a:p>
            <a:pPr algn="just">
              <a:lnSpc>
                <a:spcPct val="80000"/>
              </a:lnSpc>
              <a:buBlip>
                <a:blip r:embed="rId2"/>
              </a:buBlip>
              <a:defRPr sz="2000">
                <a:solidFill>
                  <a:srgbClr val="FFFF66"/>
                </a:solidFill>
              </a:defRPr>
            </a:pPr>
          </a:p>
          <a:p>
            <a:pPr algn="just">
              <a:lnSpc>
                <a:spcPct val="80000"/>
              </a:lnSpc>
              <a:spcBef>
                <a:spcPts val="400"/>
              </a:spcBef>
              <a:buBlip>
                <a:blip r:embed="rId2"/>
              </a:buBlip>
              <a:defRPr sz="2000"/>
            </a:pPr>
            <a:r>
              <a:t>It also provides excellent isolation and access when a pin retained amalgam or composite resin core is required before a cast restoration can be fabricated .</a:t>
            </a:r>
          </a:p>
        </p:txBody>
      </p:sp>
    </p:spTree>
  </p:cSld>
  <p:clrMapOvr>
    <a:masterClrMapping/>
  </p:clrMapOvr>
  <p:transition xmlns:p14="http://schemas.microsoft.com/office/powerpoint/2010/main" spd="med" advClick="1"/>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14" name="parts of rubber dam…"/>
          <p:cNvSpPr txBox="1"/>
          <p:nvPr/>
        </p:nvSpPr>
        <p:spPr>
          <a:xfrm>
            <a:off x="-2" y="192088"/>
            <a:ext cx="9144004" cy="4617860"/>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marL="342900" indent="-342900">
              <a:defRPr i="0" sz="1800">
                <a:solidFill>
                  <a:srgbClr val="FFFFFF"/>
                </a:solidFill>
                <a:latin typeface="Arial"/>
                <a:ea typeface="Arial"/>
                <a:cs typeface="Arial"/>
                <a:sym typeface="Arial"/>
              </a:defRPr>
            </a:pPr>
            <a:r>
              <a:t>   parts of rubber dam </a:t>
            </a:r>
          </a:p>
          <a:p>
            <a:pPr marL="342900" indent="-342900">
              <a:defRPr i="0" sz="1800">
                <a:solidFill>
                  <a:srgbClr val="FFFFFF"/>
                </a:solidFill>
                <a:latin typeface="Arial"/>
                <a:ea typeface="Arial"/>
                <a:cs typeface="Arial"/>
                <a:sym typeface="Arial"/>
              </a:defRPr>
            </a:pPr>
          </a:p>
          <a:p>
            <a:pPr marL="342900" indent="-342900">
              <a:buSzPct val="100000"/>
              <a:buChar char="•"/>
              <a:defRPr i="0" sz="1800">
                <a:solidFill>
                  <a:srgbClr val="FFFFFF"/>
                </a:solidFill>
                <a:latin typeface="Arial"/>
                <a:ea typeface="Arial"/>
                <a:cs typeface="Arial"/>
                <a:sym typeface="Arial"/>
              </a:defRPr>
            </a:pPr>
            <a:r>
              <a:t>         Rubber dam sheet</a:t>
            </a:r>
          </a:p>
          <a:p>
            <a:pPr marL="342900" indent="-342900">
              <a:buSzPct val="100000"/>
              <a:buChar char="•"/>
              <a:defRPr i="0" sz="1800">
                <a:solidFill>
                  <a:srgbClr val="FFFFFF"/>
                </a:solidFill>
                <a:latin typeface="Arial"/>
                <a:ea typeface="Arial"/>
                <a:cs typeface="Arial"/>
                <a:sym typeface="Arial"/>
              </a:defRPr>
            </a:pPr>
            <a:r>
              <a:t>         Rubber dam holder </a:t>
            </a:r>
          </a:p>
          <a:p>
            <a:pPr marL="342900" indent="-342900">
              <a:buSzPct val="100000"/>
              <a:buChar char="•"/>
              <a:defRPr i="0" sz="1800">
                <a:solidFill>
                  <a:srgbClr val="FFFFFF"/>
                </a:solidFill>
                <a:latin typeface="Arial"/>
                <a:ea typeface="Arial"/>
                <a:cs typeface="Arial"/>
                <a:sym typeface="Arial"/>
              </a:defRPr>
            </a:pPr>
            <a:r>
              <a:t>         Rubber dam retainer</a:t>
            </a:r>
          </a:p>
          <a:p>
            <a:pPr marL="342900" indent="-342900">
              <a:buSzPct val="100000"/>
              <a:buChar char="•"/>
              <a:defRPr i="0" sz="1800">
                <a:solidFill>
                  <a:srgbClr val="FFFFFF"/>
                </a:solidFill>
                <a:latin typeface="Arial"/>
                <a:ea typeface="Arial"/>
                <a:cs typeface="Arial"/>
                <a:sym typeface="Arial"/>
              </a:defRPr>
            </a:pPr>
            <a:r>
              <a:t>         Rubber dam punch</a:t>
            </a:r>
          </a:p>
          <a:p>
            <a:pPr marL="342900" indent="-342900">
              <a:buSzPct val="100000"/>
              <a:buChar char="•"/>
              <a:defRPr i="0" sz="1800">
                <a:solidFill>
                  <a:srgbClr val="FFFFFF"/>
                </a:solidFill>
                <a:latin typeface="Arial"/>
                <a:ea typeface="Arial"/>
                <a:cs typeface="Arial"/>
                <a:sym typeface="Arial"/>
              </a:defRPr>
            </a:pPr>
            <a:r>
              <a:t>         Rubber dam retainer forceps</a:t>
            </a:r>
          </a:p>
          <a:p>
            <a:pPr marL="342900" indent="-342900">
              <a:buSzPct val="100000"/>
              <a:buChar char="•"/>
              <a:defRPr i="0" sz="1800">
                <a:solidFill>
                  <a:srgbClr val="FFFFFF"/>
                </a:solidFill>
                <a:latin typeface="Arial"/>
                <a:ea typeface="Arial"/>
                <a:cs typeface="Arial"/>
                <a:sym typeface="Arial"/>
              </a:defRPr>
            </a:pPr>
            <a:r>
              <a:t>         Rubber dam napkin</a:t>
            </a:r>
          </a:p>
          <a:p>
            <a:pPr marL="342900" indent="-342900">
              <a:buSzPct val="100000"/>
              <a:buChar char="•"/>
              <a:defRPr i="0" sz="1800">
                <a:solidFill>
                  <a:srgbClr val="FFFFFF"/>
                </a:solidFill>
                <a:latin typeface="Arial"/>
                <a:ea typeface="Arial"/>
                <a:cs typeface="Arial"/>
                <a:sym typeface="Arial"/>
              </a:defRPr>
            </a:pPr>
          </a:p>
          <a:p>
            <a:pPr marL="342900" indent="-342900">
              <a:defRPr i="0" sz="1800">
                <a:solidFill>
                  <a:srgbClr val="FFFFFF"/>
                </a:solidFill>
                <a:latin typeface="Arial"/>
                <a:ea typeface="Arial"/>
                <a:cs typeface="Arial"/>
                <a:sym typeface="Arial"/>
              </a:defRPr>
            </a:pPr>
          </a:p>
          <a:p>
            <a:pPr marL="342900" indent="-342900">
              <a:defRPr i="0" sz="1800">
                <a:solidFill>
                  <a:srgbClr val="FFFFFF"/>
                </a:solidFill>
                <a:latin typeface="Arial"/>
                <a:ea typeface="Arial"/>
                <a:cs typeface="Arial"/>
                <a:sym typeface="Arial"/>
              </a:defRPr>
            </a:pPr>
            <a:r>
              <a:t>     Certain condition preclude the use of the rubber dam</a:t>
            </a:r>
          </a:p>
          <a:p>
            <a:pPr marL="342900" indent="-342900">
              <a:defRPr i="0" sz="1800">
                <a:solidFill>
                  <a:srgbClr val="FFFFFF"/>
                </a:solidFill>
                <a:latin typeface="Arial"/>
                <a:ea typeface="Arial"/>
                <a:cs typeface="Arial"/>
                <a:sym typeface="Arial"/>
              </a:defRPr>
            </a:pPr>
          </a:p>
          <a:p>
            <a:pPr marL="342900" indent="-342900">
              <a:buSzPct val="100000"/>
              <a:buAutoNum type="arabicParenBoth" startAt="1"/>
              <a:defRPr i="0" sz="1800">
                <a:solidFill>
                  <a:srgbClr val="FFFFFF"/>
                </a:solidFill>
                <a:latin typeface="Arial"/>
                <a:ea typeface="Arial"/>
                <a:cs typeface="Arial"/>
                <a:sym typeface="Arial"/>
              </a:defRPr>
            </a:pPr>
            <a:r>
              <a:t>    Teeth that have not erupted sufficiently to receive a retainer </a:t>
            </a:r>
          </a:p>
          <a:p>
            <a:pPr marL="342900" indent="-342900">
              <a:buSzPct val="100000"/>
              <a:buAutoNum type="arabicParenBoth" startAt="1"/>
              <a:defRPr i="0" sz="1800">
                <a:solidFill>
                  <a:srgbClr val="FFFFFF"/>
                </a:solidFill>
                <a:latin typeface="Arial"/>
                <a:ea typeface="Arial"/>
                <a:cs typeface="Arial"/>
                <a:sym typeface="Arial"/>
              </a:defRPr>
            </a:pPr>
            <a:r>
              <a:t>    some third molars </a:t>
            </a:r>
          </a:p>
          <a:p>
            <a:pPr marL="342900" indent="-342900">
              <a:buSzPct val="100000"/>
              <a:buAutoNum type="arabicParenBoth" startAt="1"/>
              <a:defRPr i="0" sz="1800">
                <a:solidFill>
                  <a:srgbClr val="FFFFFF"/>
                </a:solidFill>
                <a:latin typeface="Arial"/>
                <a:ea typeface="Arial"/>
                <a:cs typeface="Arial"/>
                <a:sym typeface="Arial"/>
              </a:defRPr>
            </a:pPr>
            <a:r>
              <a:t>    extremely malpositioned teeth </a:t>
            </a:r>
          </a:p>
          <a:p>
            <a:pPr marL="342900" indent="-342900">
              <a:buSzPct val="100000"/>
              <a:buAutoNum type="arabicParenBoth" startAt="1"/>
              <a:defRPr i="0" sz="1800">
                <a:solidFill>
                  <a:srgbClr val="FFFFFF"/>
                </a:solidFill>
                <a:latin typeface="Arial"/>
                <a:ea typeface="Arial"/>
                <a:cs typeface="Arial"/>
                <a:sym typeface="Arial"/>
              </a:defRPr>
            </a:pPr>
            <a:r>
              <a:t>    Patient suffering from asthma may not tolerate the rubber dam if breathing through the nose  is difficult .</a:t>
            </a:r>
          </a:p>
        </p:txBody>
      </p:sp>
      <p:pic>
        <p:nvPicPr>
          <p:cNvPr id="115" name="IMG_0824" descr="IMG_0824"/>
          <p:cNvPicPr>
            <a:picLocks noChangeAspect="1"/>
          </p:cNvPicPr>
          <p:nvPr/>
        </p:nvPicPr>
        <p:blipFill>
          <a:blip r:embed="rId2">
            <a:extLst/>
          </a:blip>
          <a:stretch>
            <a:fillRect/>
          </a:stretch>
        </p:blipFill>
        <p:spPr>
          <a:xfrm>
            <a:off x="5638800" y="609600"/>
            <a:ext cx="2743200" cy="2362200"/>
          </a:xfrm>
          <a:prstGeom prst="rect">
            <a:avLst/>
          </a:prstGeom>
          <a:ln w="12700">
            <a:miter lim="400000"/>
          </a:ln>
        </p:spPr>
      </p:pic>
    </p:spTree>
  </p:cSld>
  <p:clrMapOvr>
    <a:masterClrMapping/>
  </p:clrMapOvr>
  <p:transition xmlns:p14="http://schemas.microsoft.com/office/powerpoint/2010/main" spd="med" advClick="1"/>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17" name="High volume vacuum"/>
          <p:cNvSpPr txBox="1"/>
          <p:nvPr>
            <p:ph type="title" idx="4294967295"/>
          </p:nvPr>
        </p:nvSpPr>
        <p:spPr>
          <a:xfrm>
            <a:off x="1828800" y="76200"/>
            <a:ext cx="5562600" cy="838200"/>
          </a:xfrm>
          <a:prstGeom prst="rect">
            <a:avLst/>
          </a:prstGeom>
          <a:solidFill>
            <a:schemeClr val="accent2"/>
          </a:solidFill>
          <a:ln w="9525">
            <a:solidFill>
              <a:srgbClr val="FFFF66"/>
            </a:solidFill>
            <a:round/>
          </a:ln>
        </p:spPr>
        <p:txBody>
          <a:bodyPr/>
          <a:lstStyle>
            <a:lvl1pPr>
              <a:defRPr>
                <a:effectLst>
                  <a:outerShdw sx="100000" sy="100000" kx="0" ky="0" algn="b" rotWithShape="0" blurRad="12700" dist="25400" dir="2700000">
                    <a:srgbClr val="000000"/>
                  </a:outerShdw>
                </a:effectLst>
              </a:defRPr>
            </a:lvl1pPr>
          </a:lstStyle>
          <a:p>
            <a:pPr/>
            <a:r>
              <a:t>High volume vacuum</a:t>
            </a:r>
          </a:p>
        </p:txBody>
      </p:sp>
      <p:sp>
        <p:nvSpPr>
          <p:cNvPr id="118" name="A high –volume suction tip is extremely useful during the preparation phase and is most effectively utilized with an assistant…"/>
          <p:cNvSpPr txBox="1"/>
          <p:nvPr>
            <p:ph type="body" idx="4294967295"/>
          </p:nvPr>
        </p:nvSpPr>
        <p:spPr>
          <a:xfrm>
            <a:off x="0" y="1371600"/>
            <a:ext cx="5410200" cy="5486400"/>
          </a:xfrm>
          <a:prstGeom prst="rect">
            <a:avLst/>
          </a:prstGeom>
        </p:spPr>
        <p:txBody>
          <a:bodyPr/>
          <a:lstStyle/>
          <a:p>
            <a:pPr algn="just">
              <a:lnSpc>
                <a:spcPct val="90000"/>
              </a:lnSpc>
              <a:spcBef>
                <a:spcPts val="500"/>
              </a:spcBef>
              <a:buBlip>
                <a:blip r:embed="rId2"/>
              </a:buBlip>
              <a:defRPr sz="2400">
                <a:effectLst>
                  <a:outerShdw sx="100000" sy="100000" kx="0" ky="0" algn="b" rotWithShape="0" blurRad="12700" dist="25400" dir="2700000">
                    <a:srgbClr val="000000"/>
                  </a:outerShdw>
                </a:effectLst>
              </a:defRPr>
            </a:pPr>
            <a:r>
              <a:t>A high –volume suction tip is extremely useful during the preparation phase and is most effectively utilized with an assistant </a:t>
            </a:r>
          </a:p>
          <a:p>
            <a:pPr algn="just">
              <a:lnSpc>
                <a:spcPct val="90000"/>
              </a:lnSpc>
              <a:buSzTx/>
              <a:buNone/>
              <a:defRPr sz="2400">
                <a:effectLst>
                  <a:outerShdw sx="100000" sy="100000" kx="0" ky="0" algn="b" rotWithShape="0" blurRad="12700" dist="25400" dir="2700000">
                    <a:srgbClr val="000000"/>
                  </a:outerShdw>
                </a:effectLst>
              </a:defRPr>
            </a:pPr>
          </a:p>
          <a:p>
            <a:pPr algn="just">
              <a:lnSpc>
                <a:spcPct val="90000"/>
              </a:lnSpc>
              <a:spcBef>
                <a:spcPts val="500"/>
              </a:spcBef>
              <a:buBlip>
                <a:blip r:embed="rId2"/>
              </a:buBlip>
              <a:defRPr sz="2400">
                <a:effectLst>
                  <a:outerShdw sx="100000" sy="100000" kx="0" ky="0" algn="b" rotWithShape="0" blurRad="12700" dist="25400" dir="2700000">
                    <a:srgbClr val="000000"/>
                  </a:outerShdw>
                </a:effectLst>
              </a:defRPr>
            </a:pPr>
            <a:r>
              <a:t>It  makes an excellent lip retractor while the operator uses a mirror to retract and protect the tongue .</a:t>
            </a:r>
          </a:p>
          <a:p>
            <a:pPr algn="just">
              <a:lnSpc>
                <a:spcPct val="90000"/>
              </a:lnSpc>
              <a:buBlip>
                <a:blip r:embed="rId2"/>
              </a:buBlip>
              <a:defRPr sz="2400">
                <a:effectLst>
                  <a:outerShdw sx="100000" sy="100000" kx="0" ky="0" algn="b" rotWithShape="0" blurRad="12700" dist="25400" dir="2700000">
                    <a:srgbClr val="000000"/>
                  </a:outerShdw>
                </a:effectLst>
              </a:defRPr>
            </a:pPr>
          </a:p>
          <a:p>
            <a:pPr algn="just">
              <a:lnSpc>
                <a:spcPct val="90000"/>
              </a:lnSpc>
              <a:spcBef>
                <a:spcPts val="500"/>
              </a:spcBef>
              <a:buBlip>
                <a:blip r:embed="rId2"/>
              </a:buBlip>
              <a:defRPr sz="2400">
                <a:effectLst>
                  <a:outerShdw sx="100000" sy="100000" kx="0" ky="0" algn="b" rotWithShape="0" blurRad="12700" dist="25400" dir="2700000">
                    <a:srgbClr val="000000"/>
                  </a:outerShdw>
                </a:effectLst>
              </a:defRPr>
            </a:pPr>
            <a:r>
              <a:t>Mcwherter (1957) showed that one type of evacuator would remove 0.5 L water in 2 seconds ,had a 75% to 95 % pickup of water in air ,and would remove 100 % of solid during cutting procedure .</a:t>
            </a:r>
          </a:p>
        </p:txBody>
      </p:sp>
      <p:pic>
        <p:nvPicPr>
          <p:cNvPr id="119" name="IMG_0764" descr="IMG_0764"/>
          <p:cNvPicPr>
            <a:picLocks noChangeAspect="1"/>
          </p:cNvPicPr>
          <p:nvPr/>
        </p:nvPicPr>
        <p:blipFill>
          <a:blip r:embed="rId3">
            <a:extLst/>
          </a:blip>
          <a:stretch>
            <a:fillRect/>
          </a:stretch>
        </p:blipFill>
        <p:spPr>
          <a:xfrm>
            <a:off x="5486400" y="1682750"/>
            <a:ext cx="3429000" cy="3033714"/>
          </a:xfrm>
          <a:prstGeom prst="rect">
            <a:avLst/>
          </a:prstGeom>
          <a:ln w="12700">
            <a:miter lim="400000"/>
          </a:ln>
        </p:spPr>
      </p:pic>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Beam">
  <a:themeElements>
    <a:clrScheme name="Beam">
      <a:dk1>
        <a:srgbClr val="000000"/>
      </a:dk1>
      <a:lt1>
        <a:srgbClr val="999999"/>
      </a:lt1>
      <a:dk2>
        <a:srgbClr val="A7A7A7"/>
      </a:dk2>
      <a:lt2>
        <a:srgbClr val="535353"/>
      </a:lt2>
      <a:accent1>
        <a:srgbClr val="3366FF"/>
      </a:accent1>
      <a:accent2>
        <a:srgbClr val="7B46D0"/>
      </a:accent2>
      <a:accent3>
        <a:srgbClr val="9BBB59"/>
      </a:accent3>
      <a:accent4>
        <a:srgbClr val="8064A2"/>
      </a:accent4>
      <a:accent5>
        <a:srgbClr val="4BACC6"/>
      </a:accent5>
      <a:accent6>
        <a:srgbClr val="F79646"/>
      </a:accent6>
      <a:hlink>
        <a:srgbClr val="0000FF"/>
      </a:hlink>
      <a:folHlink>
        <a:srgbClr val="FF00FF"/>
      </a:folHlink>
    </a:clrScheme>
    <a:fontScheme name="Beam">
      <a:majorFont>
        <a:latin typeface="Helvetica"/>
        <a:ea typeface="Helvetica"/>
        <a:cs typeface="Helvetica"/>
      </a:majorFont>
      <a:minorFont>
        <a:latin typeface="Helvetica Neue"/>
        <a:ea typeface="Helvetica Neue"/>
        <a:cs typeface="Helvetica Neue"/>
      </a:minorFont>
    </a:fontScheme>
    <a:fmtScheme name="Beam">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0099"/>
        </a:solidFill>
        <a:ln w="25400" cap="flat">
          <a:solidFill>
            <a:schemeClr val="accent1"/>
          </a:solidFill>
          <a:prstDash val="solid"/>
          <a:round/>
        </a:ln>
        <a:effectLst/>
        <a:sp3d/>
      </a:spPr>
      <a:bodyPr rot="0" spcFirstLastPara="1" vertOverflow="overflow" horzOverflow="overflow" vert="horz" wrap="square" lIns="45718" tIns="45718" rIns="45718" bIns="45718"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1" spc="0" strike="noStrike" sz="2400" u="none" kumimoji="0" normalizeH="0">
            <a:ln>
              <a:noFill/>
            </a:ln>
            <a:solidFill>
              <a:srgbClr val="999999"/>
            </a:solidFill>
            <a:effectLst/>
            <a:uFillTx/>
            <a:latin typeface="+mj-lt"/>
            <a:ea typeface="+mj-ea"/>
            <a:cs typeface="+mj-cs"/>
            <a:sym typeface="Helvetica"/>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1" spc="0" strike="noStrike" sz="2400" u="none" kumimoji="0" normalizeH="0">
            <a:ln>
              <a:noFill/>
            </a:ln>
            <a:solidFill>
              <a:srgbClr val="999999"/>
            </a:solidFill>
            <a:effectLst/>
            <a:uFillTx/>
            <a:latin typeface="+mj-lt"/>
            <a:ea typeface="+mj-ea"/>
            <a:cs typeface="+mj-cs"/>
            <a:sym typeface="Helvetica"/>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Beam">
  <a:themeElements>
    <a:clrScheme name="Beam">
      <a:dk1>
        <a:srgbClr val="000000"/>
      </a:dk1>
      <a:lt1>
        <a:srgbClr val="FFFFFF"/>
      </a:lt1>
      <a:dk2>
        <a:srgbClr val="A7A7A7"/>
      </a:dk2>
      <a:lt2>
        <a:srgbClr val="535353"/>
      </a:lt2>
      <a:accent1>
        <a:srgbClr val="3366FF"/>
      </a:accent1>
      <a:accent2>
        <a:srgbClr val="7B46D0"/>
      </a:accent2>
      <a:accent3>
        <a:srgbClr val="9BBB59"/>
      </a:accent3>
      <a:accent4>
        <a:srgbClr val="8064A2"/>
      </a:accent4>
      <a:accent5>
        <a:srgbClr val="4BACC6"/>
      </a:accent5>
      <a:accent6>
        <a:srgbClr val="F79646"/>
      </a:accent6>
      <a:hlink>
        <a:srgbClr val="0000FF"/>
      </a:hlink>
      <a:folHlink>
        <a:srgbClr val="FF00FF"/>
      </a:folHlink>
    </a:clrScheme>
    <a:fontScheme name="Beam">
      <a:majorFont>
        <a:latin typeface="Helvetica"/>
        <a:ea typeface="Helvetica"/>
        <a:cs typeface="Helvetica"/>
      </a:majorFont>
      <a:minorFont>
        <a:latin typeface="Helvetica Neue"/>
        <a:ea typeface="Helvetica Neue"/>
        <a:cs typeface="Helvetica Neue"/>
      </a:minorFont>
    </a:fontScheme>
    <a:fmtScheme name="Beam">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0099"/>
        </a:solidFill>
        <a:ln w="25400" cap="flat">
          <a:solidFill>
            <a:schemeClr val="accent1"/>
          </a:solidFill>
          <a:prstDash val="solid"/>
          <a:round/>
        </a:ln>
        <a:effectLst/>
        <a:sp3d/>
      </a:spPr>
      <a:bodyPr rot="0" spcFirstLastPara="1" vertOverflow="overflow" horzOverflow="overflow" vert="horz" wrap="square" lIns="45718" tIns="45718" rIns="45718" bIns="45718"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1" spc="0" strike="noStrike" sz="2400" u="none" kumimoji="0" normalizeH="0">
            <a:ln>
              <a:noFill/>
            </a:ln>
            <a:solidFill>
              <a:srgbClr val="999999"/>
            </a:solidFill>
            <a:effectLst/>
            <a:uFillTx/>
            <a:latin typeface="+mj-lt"/>
            <a:ea typeface="+mj-ea"/>
            <a:cs typeface="+mj-cs"/>
            <a:sym typeface="Helvetica"/>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1" spc="0" strike="noStrike" sz="2400" u="none" kumimoji="0" normalizeH="0">
            <a:ln>
              <a:noFill/>
            </a:ln>
            <a:solidFill>
              <a:srgbClr val="999999"/>
            </a:solidFill>
            <a:effectLst/>
            <a:uFillTx/>
            <a:latin typeface="+mj-lt"/>
            <a:ea typeface="+mj-ea"/>
            <a:cs typeface="+mj-cs"/>
            <a:sym typeface="Helvetica"/>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